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276" r:id="rId2"/>
    <p:sldId id="483" r:id="rId3"/>
    <p:sldId id="423" r:id="rId4"/>
    <p:sldId id="439" r:id="rId5"/>
    <p:sldId id="499" r:id="rId6"/>
    <p:sldId id="437" r:id="rId7"/>
    <p:sldId id="567" r:id="rId8"/>
    <p:sldId id="462" r:id="rId9"/>
    <p:sldId id="463" r:id="rId10"/>
    <p:sldId id="465" r:id="rId11"/>
    <p:sldId id="407" r:id="rId12"/>
    <p:sldId id="454" r:id="rId13"/>
    <p:sldId id="401" r:id="rId14"/>
    <p:sldId id="456" r:id="rId15"/>
    <p:sldId id="515" r:id="rId16"/>
    <p:sldId id="458" r:id="rId17"/>
    <p:sldId id="489" r:id="rId18"/>
    <p:sldId id="459" r:id="rId19"/>
    <p:sldId id="457" r:id="rId20"/>
    <p:sldId id="467" r:id="rId21"/>
    <p:sldId id="424" r:id="rId22"/>
    <p:sldId id="425" r:id="rId23"/>
    <p:sldId id="496" r:id="rId24"/>
    <p:sldId id="490" r:id="rId25"/>
    <p:sldId id="435" r:id="rId26"/>
    <p:sldId id="460" r:id="rId27"/>
    <p:sldId id="474" r:id="rId28"/>
    <p:sldId id="493" r:id="rId29"/>
    <p:sldId id="494" r:id="rId30"/>
    <p:sldId id="470" r:id="rId31"/>
    <p:sldId id="261" r:id="rId32"/>
    <p:sldId id="501" r:id="rId33"/>
    <p:sldId id="502" r:id="rId34"/>
    <p:sldId id="504" r:id="rId35"/>
    <p:sldId id="505" r:id="rId36"/>
    <p:sldId id="506" r:id="rId37"/>
    <p:sldId id="507" r:id="rId38"/>
    <p:sldId id="508" r:id="rId39"/>
    <p:sldId id="509" r:id="rId40"/>
    <p:sldId id="565" r:id="rId41"/>
    <p:sldId id="511" r:id="rId42"/>
    <p:sldId id="503" r:id="rId43"/>
    <p:sldId id="256" r:id="rId44"/>
    <p:sldId id="257" r:id="rId45"/>
    <p:sldId id="258" r:id="rId46"/>
    <p:sldId id="259" r:id="rId47"/>
    <p:sldId id="260" r:id="rId48"/>
    <p:sldId id="512" r:id="rId49"/>
    <p:sldId id="513" r:id="rId50"/>
    <p:sldId id="536" r:id="rId51"/>
    <p:sldId id="537" r:id="rId52"/>
    <p:sldId id="538" r:id="rId53"/>
    <p:sldId id="263" r:id="rId54"/>
    <p:sldId id="516" r:id="rId55"/>
    <p:sldId id="517" r:id="rId56"/>
    <p:sldId id="518" r:id="rId57"/>
    <p:sldId id="519" r:id="rId58"/>
    <p:sldId id="520" r:id="rId59"/>
    <p:sldId id="521" r:id="rId60"/>
    <p:sldId id="522" r:id="rId61"/>
    <p:sldId id="524" r:id="rId62"/>
    <p:sldId id="525" r:id="rId63"/>
    <p:sldId id="526" r:id="rId64"/>
    <p:sldId id="527" r:id="rId65"/>
    <p:sldId id="528" r:id="rId66"/>
    <p:sldId id="539" r:id="rId67"/>
    <p:sldId id="529" r:id="rId68"/>
    <p:sldId id="530" r:id="rId69"/>
    <p:sldId id="540" r:id="rId70"/>
    <p:sldId id="531" r:id="rId71"/>
    <p:sldId id="532" r:id="rId72"/>
    <p:sldId id="533" r:id="rId73"/>
    <p:sldId id="534" r:id="rId74"/>
    <p:sldId id="535" r:id="rId75"/>
    <p:sldId id="541" r:id="rId76"/>
    <p:sldId id="550" r:id="rId77"/>
    <p:sldId id="542" r:id="rId78"/>
    <p:sldId id="543" r:id="rId79"/>
    <p:sldId id="544" r:id="rId80"/>
    <p:sldId id="545" r:id="rId81"/>
    <p:sldId id="551" r:id="rId82"/>
    <p:sldId id="547" r:id="rId83"/>
    <p:sldId id="552" r:id="rId84"/>
    <p:sldId id="548" r:id="rId85"/>
    <p:sldId id="523" r:id="rId86"/>
    <p:sldId id="549" r:id="rId87"/>
    <p:sldId id="283" r:id="rId88"/>
    <p:sldId id="553" r:id="rId89"/>
    <p:sldId id="284" r:id="rId90"/>
    <p:sldId id="285" r:id="rId91"/>
    <p:sldId id="562" r:id="rId92"/>
    <p:sldId id="554" r:id="rId93"/>
    <p:sldId id="555" r:id="rId94"/>
    <p:sldId id="563" r:id="rId95"/>
    <p:sldId id="556" r:id="rId96"/>
    <p:sldId id="557" r:id="rId97"/>
    <p:sldId id="564" r:id="rId98"/>
    <p:sldId id="558" r:id="rId99"/>
    <p:sldId id="559" r:id="rId100"/>
    <p:sldId id="560" r:id="rId101"/>
    <p:sldId id="566" r:id="rId102"/>
    <p:sldId id="468" r:id="rId103"/>
    <p:sldId id="429" r:id="rId104"/>
    <p:sldId id="434" r:id="rId105"/>
    <p:sldId id="469" r:id="rId106"/>
    <p:sldId id="402" r:id="rId107"/>
    <p:sldId id="394" r:id="rId108"/>
    <p:sldId id="396" r:id="rId109"/>
    <p:sldId id="440" r:id="rId110"/>
    <p:sldId id="362" r:id="rId111"/>
    <p:sldId id="495" r:id="rId112"/>
    <p:sldId id="464"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inas Diaz, Yenny" initials="FDY" lastIdx="1" clrIdx="0">
    <p:extLst>
      <p:ext uri="{19B8F6BF-5375-455C-9EA6-DF929625EA0E}">
        <p15:presenceInfo xmlns:p15="http://schemas.microsoft.com/office/powerpoint/2012/main" userId="S::DIAZY@fsnai.com::fbaa5e94-c6a0-4c27-a50d-25fa56b4050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7296" autoAdjust="0"/>
  </p:normalViewPr>
  <p:slideViewPr>
    <p:cSldViewPr snapToGrid="0">
      <p:cViewPr varScale="1">
        <p:scale>
          <a:sx n="115" d="100"/>
          <a:sy n="115" d="100"/>
        </p:scale>
        <p:origin x="432" y="96"/>
      </p:cViewPr>
      <p:guideLst/>
    </p:cSldViewPr>
  </p:slideViewPr>
  <p:notesTextViewPr>
    <p:cViewPr>
      <p:scale>
        <a:sx n="1" d="1"/>
        <a:sy n="1" d="1"/>
      </p:scale>
      <p:origin x="0" y="0"/>
    </p:cViewPr>
  </p:notesTextViewPr>
  <p:notesViewPr>
    <p:cSldViewPr snapToGrid="0">
      <p:cViewPr varScale="1">
        <p:scale>
          <a:sx n="65" d="100"/>
          <a:sy n="65" d="100"/>
        </p:scale>
        <p:origin x="2347"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747E39-D197-4674-8C62-CC28612C7D1A}" type="datetimeFigureOut">
              <a:rPr lang="en-US" smtClean="0"/>
              <a:t>5/18/2022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E330A2-CD2B-45CA-AD44-A7A41C6AD554}" type="slidenum">
              <a:rPr lang="en-US" smtClean="0"/>
              <a:t>‹#›</a:t>
            </a:fld>
            <a:endParaRPr lang="en-US"/>
          </a:p>
        </p:txBody>
      </p:sp>
    </p:spTree>
    <p:extLst>
      <p:ext uri="{BB962C8B-B14F-4D97-AF65-F5344CB8AC3E}">
        <p14:creationId xmlns:p14="http://schemas.microsoft.com/office/powerpoint/2010/main" val="467739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pic>
        <p:nvPicPr>
          <p:cNvPr id="6" name="Picture 5">
            <a:extLst>
              <a:ext uri="{FF2B5EF4-FFF2-40B4-BE49-F238E27FC236}">
                <a16:creationId xmlns:a16="http://schemas.microsoft.com/office/drawing/2014/main" id="{1C9D571D-17B9-4065-A80F-1F8EBEE0804E}"/>
              </a:ext>
            </a:extLst>
          </p:cNvPr>
          <p:cNvPicPr>
            <a:picLocks noChangeAspect="1"/>
          </p:cNvPicPr>
          <p:nvPr/>
        </p:nvPicPr>
        <p:blipFill>
          <a:blip r:embed="rId3"/>
          <a:stretch>
            <a:fillRect/>
          </a:stretch>
        </p:blipFill>
        <p:spPr>
          <a:xfrm>
            <a:off x="0" y="4400550"/>
            <a:ext cx="6858000" cy="3667125"/>
          </a:xfrm>
          <a:prstGeom prst="rect">
            <a:avLst/>
          </a:prstGeom>
        </p:spPr>
      </p:pic>
      <p:sp>
        <p:nvSpPr>
          <p:cNvPr id="4" name="Slide Number Placeholder 3"/>
          <p:cNvSpPr>
            <a:spLocks noGrp="1"/>
          </p:cNvSpPr>
          <p:nvPr>
            <p:ph type="sldNum" sz="quarter" idx="5"/>
          </p:nvPr>
        </p:nvSpPr>
        <p:spPr/>
        <p:txBody>
          <a:bodyPr/>
          <a:lstStyle/>
          <a:p>
            <a:fld id="{F0E330A2-CD2B-45CA-AD44-A7A41C6AD554}" type="slidenum">
              <a:rPr lang="en-US" smtClean="0"/>
              <a:t>1</a:t>
            </a:fld>
            <a:endParaRPr lang="en-US"/>
          </a:p>
        </p:txBody>
      </p:sp>
    </p:spTree>
    <p:extLst>
      <p:ext uri="{BB962C8B-B14F-4D97-AF65-F5344CB8AC3E}">
        <p14:creationId xmlns:p14="http://schemas.microsoft.com/office/powerpoint/2010/main" val="656412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24</a:t>
            </a:fld>
            <a:endParaRPr lang="en-US"/>
          </a:p>
        </p:txBody>
      </p:sp>
    </p:spTree>
    <p:extLst>
      <p:ext uri="{BB962C8B-B14F-4D97-AF65-F5344CB8AC3E}">
        <p14:creationId xmlns:p14="http://schemas.microsoft.com/office/powerpoint/2010/main" val="999043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330A2-CD2B-45CA-AD44-A7A41C6AD554}" type="slidenum">
              <a:rPr lang="en-US" smtClean="0"/>
              <a:t>25</a:t>
            </a:fld>
            <a:endParaRPr lang="en-US"/>
          </a:p>
        </p:txBody>
      </p:sp>
    </p:spTree>
    <p:extLst>
      <p:ext uri="{BB962C8B-B14F-4D97-AF65-F5344CB8AC3E}">
        <p14:creationId xmlns:p14="http://schemas.microsoft.com/office/powerpoint/2010/main" val="3894122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all the jobs and collapsed them together.  </a:t>
            </a:r>
          </a:p>
          <a:p>
            <a:r>
              <a:rPr lang="en-US" dirty="0"/>
              <a:t>For each SOC code, averaged the age years into one value, then took the averaged fatality and divided by the averaged injury for that specific SOC code.</a:t>
            </a:r>
          </a:p>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27</a:t>
            </a:fld>
            <a:endParaRPr lang="en-US"/>
          </a:p>
        </p:txBody>
      </p:sp>
    </p:spTree>
    <p:extLst>
      <p:ext uri="{BB962C8B-B14F-4D97-AF65-F5344CB8AC3E}">
        <p14:creationId xmlns:p14="http://schemas.microsoft.com/office/powerpoint/2010/main" val="882719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28</a:t>
            </a:fld>
            <a:endParaRPr lang="en-US"/>
          </a:p>
        </p:txBody>
      </p:sp>
    </p:spTree>
    <p:extLst>
      <p:ext uri="{BB962C8B-B14F-4D97-AF65-F5344CB8AC3E}">
        <p14:creationId xmlns:p14="http://schemas.microsoft.com/office/powerpoint/2010/main" val="3366629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29</a:t>
            </a:fld>
            <a:endParaRPr lang="en-US"/>
          </a:p>
        </p:txBody>
      </p:sp>
    </p:spTree>
    <p:extLst>
      <p:ext uri="{BB962C8B-B14F-4D97-AF65-F5344CB8AC3E}">
        <p14:creationId xmlns:p14="http://schemas.microsoft.com/office/powerpoint/2010/main" val="2394363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103</a:t>
            </a:fld>
            <a:endParaRPr lang="en-US"/>
          </a:p>
        </p:txBody>
      </p:sp>
    </p:spTree>
    <p:extLst>
      <p:ext uri="{BB962C8B-B14F-4D97-AF65-F5344CB8AC3E}">
        <p14:creationId xmlns:p14="http://schemas.microsoft.com/office/powerpoint/2010/main" val="3138684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104</a:t>
            </a:fld>
            <a:endParaRPr lang="en-US"/>
          </a:p>
        </p:txBody>
      </p:sp>
    </p:spTree>
    <p:extLst>
      <p:ext uri="{BB962C8B-B14F-4D97-AF65-F5344CB8AC3E}">
        <p14:creationId xmlns:p14="http://schemas.microsoft.com/office/powerpoint/2010/main" val="962683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Data collection:</a:t>
            </a:r>
            <a:r>
              <a:rPr lang="en-US" sz="1200" kern="1200" dirty="0">
                <a:solidFill>
                  <a:schemeClr val="tx1"/>
                </a:solidFill>
                <a:effectLst/>
                <a:latin typeface="+mn-lt"/>
                <a:ea typeface="+mn-ea"/>
                <a:cs typeface="+mn-cs"/>
              </a:rPr>
              <a:t>  0-3 months</a:t>
            </a:r>
          </a:p>
          <a:p>
            <a:pPr lvl="0"/>
            <a:r>
              <a:rPr lang="en-US" sz="1200" b="1" kern="1200" dirty="0">
                <a:solidFill>
                  <a:schemeClr val="tx1"/>
                </a:solidFill>
                <a:effectLst/>
                <a:latin typeface="+mn-lt"/>
                <a:ea typeface="+mn-ea"/>
                <a:cs typeface="+mn-cs"/>
              </a:rPr>
              <a:t>Data analysis for Aim 1 (A and B):</a:t>
            </a:r>
            <a:r>
              <a:rPr lang="en-US" sz="1200" kern="1200" dirty="0">
                <a:solidFill>
                  <a:schemeClr val="tx1"/>
                </a:solidFill>
                <a:effectLst/>
                <a:latin typeface="+mn-lt"/>
                <a:ea typeface="+mn-ea"/>
                <a:cs typeface="+mn-cs"/>
              </a:rPr>
              <a:t>  0–3 months </a:t>
            </a:r>
          </a:p>
          <a:p>
            <a:pPr lvl="0"/>
            <a:r>
              <a:rPr lang="en-US" sz="1200" b="1" kern="1200" dirty="0">
                <a:solidFill>
                  <a:schemeClr val="tx1"/>
                </a:solidFill>
                <a:effectLst/>
                <a:latin typeface="+mn-lt"/>
                <a:ea typeface="+mn-ea"/>
                <a:cs typeface="+mn-cs"/>
              </a:rPr>
              <a:t>Data analysis for Aim 2:</a:t>
            </a:r>
            <a:r>
              <a:rPr lang="en-US" sz="1200" kern="1200" dirty="0">
                <a:solidFill>
                  <a:schemeClr val="tx1"/>
                </a:solidFill>
                <a:effectLst/>
                <a:latin typeface="+mn-lt"/>
                <a:ea typeface="+mn-ea"/>
                <a:cs typeface="+mn-cs"/>
              </a:rPr>
              <a:t>  0–3 months </a:t>
            </a:r>
          </a:p>
          <a:p>
            <a:pPr lvl="0"/>
            <a:r>
              <a:rPr lang="en-US" sz="1200" b="1" kern="1200" dirty="0">
                <a:solidFill>
                  <a:schemeClr val="tx1"/>
                </a:solidFill>
                <a:effectLst/>
                <a:latin typeface="+mn-lt"/>
                <a:ea typeface="+mn-ea"/>
                <a:cs typeface="+mn-cs"/>
              </a:rPr>
              <a:t>Preparation of NIH Annual reports:   </a:t>
            </a:r>
            <a:r>
              <a:rPr lang="en-US" sz="1200" kern="1200" dirty="0">
                <a:solidFill>
                  <a:schemeClr val="tx1"/>
                </a:solidFill>
                <a:effectLst/>
                <a:latin typeface="+mn-lt"/>
                <a:ea typeface="+mn-ea"/>
                <a:cs typeface="+mn-cs"/>
              </a:rPr>
              <a:t>0–3 months</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EA69D61-F6FA-4088-8930-3AE437C79CE6}" type="slidenum">
              <a:rPr lang="en-US" smtClean="0"/>
              <a:t>110</a:t>
            </a:fld>
            <a:endParaRPr lang="en-US"/>
          </a:p>
        </p:txBody>
      </p:sp>
    </p:spTree>
    <p:extLst>
      <p:ext uri="{BB962C8B-B14F-4D97-AF65-F5344CB8AC3E}">
        <p14:creationId xmlns:p14="http://schemas.microsoft.com/office/powerpoint/2010/main" val="2572924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strike="sngStrike" dirty="0">
              <a:solidFill>
                <a:srgbClr val="FF0000"/>
              </a:solidFill>
              <a:highlight>
                <a:srgbClr val="FFFF00"/>
              </a:highlight>
              <a:latin typeface="Arial" panose="020B0604020202020204" pitchFamily="34" charset="0"/>
              <a:cs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4</a:t>
            </a:fld>
            <a:endParaRPr lang="en-US"/>
          </a:p>
        </p:txBody>
      </p:sp>
    </p:spTree>
    <p:extLst>
      <p:ext uri="{BB962C8B-B14F-4D97-AF65-F5344CB8AC3E}">
        <p14:creationId xmlns:p14="http://schemas.microsoft.com/office/powerpoint/2010/main" val="3382361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11</a:t>
            </a:fld>
            <a:endParaRPr lang="en-US"/>
          </a:p>
        </p:txBody>
      </p:sp>
    </p:spTree>
    <p:extLst>
      <p:ext uri="{BB962C8B-B14F-4D97-AF65-F5344CB8AC3E}">
        <p14:creationId xmlns:p14="http://schemas.microsoft.com/office/powerpoint/2010/main" val="124316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Converting to </a:t>
            </a:r>
            <a:r>
              <a:rPr lang="en-US" i="0" dirty="0"/>
              <a:t>CSV format w</a:t>
            </a:r>
            <a:r>
              <a:rPr lang="en-US" sz="1200" i="0" dirty="0">
                <a:solidFill>
                  <a:srgbClr val="00B050"/>
                </a:solidFill>
              </a:rPr>
              <a:t>as a challenging process.</a:t>
            </a: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13</a:t>
            </a:fld>
            <a:endParaRPr lang="en-US"/>
          </a:p>
        </p:txBody>
      </p:sp>
    </p:spTree>
    <p:extLst>
      <p:ext uri="{BB962C8B-B14F-4D97-AF65-F5344CB8AC3E}">
        <p14:creationId xmlns:p14="http://schemas.microsoft.com/office/powerpoint/2010/main" val="3427119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14</a:t>
            </a:fld>
            <a:endParaRPr lang="en-US"/>
          </a:p>
        </p:txBody>
      </p:sp>
    </p:spTree>
    <p:extLst>
      <p:ext uri="{BB962C8B-B14F-4D97-AF65-F5344CB8AC3E}">
        <p14:creationId xmlns:p14="http://schemas.microsoft.com/office/powerpoint/2010/main" val="1365936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the data files.  How it looks like and how the files correlates to the variables.</a:t>
            </a: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19</a:t>
            </a:fld>
            <a:endParaRPr lang="en-US"/>
          </a:p>
        </p:txBody>
      </p:sp>
    </p:spTree>
    <p:extLst>
      <p:ext uri="{BB962C8B-B14F-4D97-AF65-F5344CB8AC3E}">
        <p14:creationId xmlns:p14="http://schemas.microsoft.com/office/powerpoint/2010/main" val="1843495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have to flip my graphs so that Risk Perception is on the X axis and Risk is on the Y axis.</a:t>
            </a:r>
          </a:p>
          <a:p>
            <a:r>
              <a:rPr lang="en-US" dirty="0"/>
              <a:t>Artificial system was created for Risk ranging from </a:t>
            </a:r>
            <a:r>
              <a:rPr lang="en-AU" dirty="0"/>
              <a:t>(0.0 to 22.0).</a:t>
            </a:r>
            <a:endParaRPr lang="en-US" dirty="0"/>
          </a:p>
          <a:p>
            <a:r>
              <a:rPr lang="en-AU" dirty="0"/>
              <a:t>We took the enumerated categories and turned it into a real number ranging from (0.0 to 22.0).</a:t>
            </a:r>
          </a:p>
        </p:txBody>
      </p:sp>
      <p:sp>
        <p:nvSpPr>
          <p:cNvPr id="4" name="Slide Number Placeholder 3"/>
          <p:cNvSpPr>
            <a:spLocks noGrp="1"/>
          </p:cNvSpPr>
          <p:nvPr>
            <p:ph type="sldNum" sz="quarter" idx="5"/>
          </p:nvPr>
        </p:nvSpPr>
        <p:spPr/>
        <p:txBody>
          <a:bodyPr/>
          <a:lstStyle/>
          <a:p>
            <a:fld id="{F0E330A2-CD2B-45CA-AD44-A7A41C6AD554}" type="slidenum">
              <a:rPr lang="en-US" smtClean="0"/>
              <a:t>21</a:t>
            </a:fld>
            <a:endParaRPr lang="en-US"/>
          </a:p>
        </p:txBody>
      </p:sp>
    </p:spTree>
    <p:extLst>
      <p:ext uri="{BB962C8B-B14F-4D97-AF65-F5344CB8AC3E}">
        <p14:creationId xmlns:p14="http://schemas.microsoft.com/office/powerpoint/2010/main" val="2241344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22</a:t>
            </a:fld>
            <a:endParaRPr lang="en-US"/>
          </a:p>
        </p:txBody>
      </p:sp>
    </p:spTree>
    <p:extLst>
      <p:ext uri="{BB962C8B-B14F-4D97-AF65-F5344CB8AC3E}">
        <p14:creationId xmlns:p14="http://schemas.microsoft.com/office/powerpoint/2010/main" val="545954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23</a:t>
            </a:fld>
            <a:endParaRPr lang="en-US"/>
          </a:p>
        </p:txBody>
      </p:sp>
    </p:spTree>
    <p:extLst>
      <p:ext uri="{BB962C8B-B14F-4D97-AF65-F5344CB8AC3E}">
        <p14:creationId xmlns:p14="http://schemas.microsoft.com/office/powerpoint/2010/main" val="518263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8DC3FF6-C206-4596-A28C-C063AEE62E89}"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13108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982026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107548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398794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8DC3FF6-C206-4596-A28C-C063AEE62E89}"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921449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DC3FF6-C206-4596-A28C-C063AEE62E89}" type="datetimeFigureOut">
              <a:rPr lang="en-US" smtClean="0"/>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0119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DC3FF6-C206-4596-A28C-C063AEE62E89}" type="datetimeFigureOut">
              <a:rPr lang="en-US" smtClean="0"/>
              <a:t>5/18/2022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319361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DC3FF6-C206-4596-A28C-C063AEE62E89}" type="datetimeFigureOut">
              <a:rPr lang="en-US" smtClean="0"/>
              <a:t>5/18/2022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532716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DC3FF6-C206-4596-A28C-C063AEE62E89}" type="datetimeFigureOut">
              <a:rPr lang="en-US" smtClean="0"/>
              <a:t>5/18/2022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234218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DC3FF6-C206-4596-A28C-C063AEE62E89}" type="datetimeFigureOut">
              <a:rPr lang="en-US" smtClean="0"/>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563677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DC3FF6-C206-4596-A28C-C063AEE62E89}" type="datetimeFigureOut">
              <a:rPr lang="en-US" smtClean="0"/>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794393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7000">
              <a:schemeClr val="accent6">
                <a:lumMod val="0"/>
                <a:lumOff val="100000"/>
              </a:schemeClr>
            </a:gs>
            <a:gs pos="100000">
              <a:srgbClr val="0070C0"/>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DC3FF6-C206-4596-A28C-C063AEE62E89}" type="datetimeFigureOut">
              <a:rPr lang="en-US" smtClean="0"/>
              <a:t>5/18/2022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6C9E66-6005-4663-A68B-21C70FE296EF}" type="slidenum">
              <a:rPr lang="en-US" smtClean="0"/>
              <a:t>‹#›</a:t>
            </a:fld>
            <a:endParaRPr lang="en-US"/>
          </a:p>
        </p:txBody>
      </p:sp>
    </p:spTree>
    <p:extLst>
      <p:ext uri="{BB962C8B-B14F-4D97-AF65-F5344CB8AC3E}">
        <p14:creationId xmlns:p14="http://schemas.microsoft.com/office/powerpoint/2010/main" val="4173830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www.bls.gov/iif/data.htm" TargetMode="External"/><Relationship Id="rId2" Type="http://schemas.openxmlformats.org/officeDocument/2006/relationships/hyperlink" Target="https://www.bls.gov/opub/"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4.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s://github.com/ehsintegration/yfd-phd-bls-data/tree/master/PLOT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bls.gov/iif/data.ht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bls.gov/opub/" TargetMode="External"/><Relationship Id="rId4" Type="http://schemas.openxmlformats.org/officeDocument/2006/relationships/hyperlink" Target="https://github.com/ehsintegration/yfd-phd-bls-data/tree/master/DATA"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ehsintegration/yfd-phd-bls-data/blob/master/DATA/SOC_all.xlsx"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ehsintegration/yfd-phd-bls-data/tree/master/DATA"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ehsintegration/risk-percep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tobywise/covid19-risk-percep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ehsintegration/yfd-phd-bls-data"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2900" y="846359"/>
            <a:ext cx="10146199" cy="4793942"/>
          </a:xfrm>
        </p:spPr>
        <p:txBody>
          <a:bodyPr>
            <a:noAutofit/>
          </a:bodyPr>
          <a:lstStyle/>
          <a:p>
            <a:r>
              <a:rPr lang="en-US" sz="3200" b="1" dirty="0"/>
              <a:t>Relationship between Occupational Injury Probability</a:t>
            </a:r>
            <a:br>
              <a:rPr lang="en-US" sz="3200" b="1" dirty="0"/>
            </a:br>
            <a:r>
              <a:rPr lang="en-US" sz="3200" b="1" dirty="0"/>
              <a:t>and Risk Perception in Industry</a:t>
            </a:r>
            <a:r>
              <a:rPr lang="en-US" sz="2800" dirty="0"/>
              <a:t/>
            </a:r>
            <a:br>
              <a:rPr lang="en-US" sz="2800" dirty="0"/>
            </a:br>
            <a:r>
              <a:rPr lang="en-US" sz="3200" dirty="0"/>
              <a:t> </a:t>
            </a:r>
            <a:br>
              <a:rPr lang="en-US" sz="3200" dirty="0"/>
            </a:br>
            <a:r>
              <a:rPr lang="en-US" sz="2400" dirty="0"/>
              <a:t/>
            </a:r>
            <a:br>
              <a:rPr lang="en-US" sz="2400" dirty="0"/>
            </a:br>
            <a:r>
              <a:rPr lang="en-US" sz="2000" dirty="0"/>
              <a:t>Committee Update Meeting </a:t>
            </a:r>
            <a:br>
              <a:rPr lang="en-US" sz="2000" dirty="0"/>
            </a:br>
            <a:r>
              <a:rPr lang="en-US" sz="2000" dirty="0"/>
              <a:t>2022</a:t>
            </a:r>
            <a:br>
              <a:rPr lang="en-US" sz="2000" dirty="0"/>
            </a:br>
            <a:r>
              <a:rPr lang="en-US" sz="2000" dirty="0"/>
              <a:t/>
            </a:r>
            <a:br>
              <a:rPr lang="en-US" sz="2000" dirty="0"/>
            </a:br>
            <a:r>
              <a:rPr lang="en-US" sz="2000" dirty="0"/>
              <a:t/>
            </a:r>
            <a:br>
              <a:rPr lang="en-US" sz="2000" dirty="0"/>
            </a:br>
            <a:r>
              <a:rPr lang="en-US" sz="2000" dirty="0"/>
              <a:t/>
            </a:r>
            <a:br>
              <a:rPr lang="en-US" sz="2000" dirty="0"/>
            </a:br>
            <a:r>
              <a:rPr lang="en-US" sz="2000" dirty="0"/>
              <a:t>Yenny </a:t>
            </a:r>
            <a:r>
              <a:rPr lang="en-US" sz="2000" dirty="0" err="1"/>
              <a:t>Fariñas</a:t>
            </a:r>
            <a:r>
              <a:rPr lang="en-US" sz="2000" dirty="0"/>
              <a:t> Diaz</a:t>
            </a:r>
            <a:br>
              <a:rPr lang="en-US" sz="2000" dirty="0"/>
            </a:br>
            <a:r>
              <a:rPr lang="en-US" sz="2400" dirty="0"/>
              <a:t/>
            </a:r>
            <a:br>
              <a:rPr lang="en-US" sz="2400" dirty="0"/>
            </a:br>
            <a:r>
              <a:rPr lang="en-US" sz="2400" dirty="0"/>
              <a:t/>
            </a:r>
            <a:br>
              <a:rPr lang="en-US" sz="2400" dirty="0"/>
            </a:br>
            <a:r>
              <a:rPr lang="en-US" sz="2400" dirty="0"/>
              <a:t/>
            </a:r>
            <a:br>
              <a:rPr lang="en-US" sz="2400" dirty="0"/>
            </a:br>
            <a:endParaRPr lang="en-US" sz="1600" dirty="0"/>
          </a:p>
        </p:txBody>
      </p:sp>
      <p:sp>
        <p:nvSpPr>
          <p:cNvPr id="3" name="Subtitle 2"/>
          <p:cNvSpPr>
            <a:spLocks noGrp="1"/>
          </p:cNvSpPr>
          <p:nvPr>
            <p:ph type="subTitle" idx="1"/>
          </p:nvPr>
        </p:nvSpPr>
        <p:spPr>
          <a:xfrm>
            <a:off x="1644132" y="5864805"/>
            <a:ext cx="9144000" cy="780757"/>
          </a:xfrm>
        </p:spPr>
        <p:txBody>
          <a:bodyPr/>
          <a:lstStyle/>
          <a:p>
            <a:pPr>
              <a:spcBef>
                <a:spcPts val="0"/>
              </a:spcBef>
            </a:pPr>
            <a:r>
              <a:rPr lang="en-US" sz="1800" dirty="0"/>
              <a:t>Department of Environmental Health Sciences</a:t>
            </a:r>
          </a:p>
          <a:p>
            <a:pPr>
              <a:spcBef>
                <a:spcPts val="0"/>
              </a:spcBef>
            </a:pPr>
            <a:r>
              <a:rPr lang="en-US" sz="1800" dirty="0"/>
              <a:t>Robert </a:t>
            </a:r>
            <a:r>
              <a:rPr lang="en-US" sz="1800" dirty="0" err="1"/>
              <a:t>Stempel</a:t>
            </a:r>
            <a:r>
              <a:rPr lang="en-US" sz="1800" dirty="0"/>
              <a:t> College of Public Health and Social Work</a:t>
            </a:r>
          </a:p>
        </p:txBody>
      </p:sp>
    </p:spTree>
    <p:extLst>
      <p:ext uri="{BB962C8B-B14F-4D97-AF65-F5344CB8AC3E}">
        <p14:creationId xmlns:p14="http://schemas.microsoft.com/office/powerpoint/2010/main" val="30308920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POPULATION SIZE</a:t>
            </a:r>
          </a:p>
        </p:txBody>
      </p:sp>
    </p:spTree>
    <p:extLst>
      <p:ext uri="{BB962C8B-B14F-4D97-AF65-F5344CB8AC3E}">
        <p14:creationId xmlns:p14="http://schemas.microsoft.com/office/powerpoint/2010/main" val="223284353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7514EE08-147F-89ED-9ABE-2E3C23274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19" y="970845"/>
            <a:ext cx="5900026" cy="5729109"/>
          </a:xfrm>
          <a:prstGeom prst="rect">
            <a:avLst/>
          </a:prstGeom>
        </p:spPr>
      </p:pic>
      <p:pic>
        <p:nvPicPr>
          <p:cNvPr id="5" name="Picture 4" descr="Chart, scatter chart&#10;&#10;Description automatically generated">
            <a:extLst>
              <a:ext uri="{FF2B5EF4-FFF2-40B4-BE49-F238E27FC236}">
                <a16:creationId xmlns:a16="http://schemas.microsoft.com/office/drawing/2014/main" id="{9D2FAE48-6716-E297-591A-F768215FC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016" y="1016000"/>
            <a:ext cx="6103094" cy="5638801"/>
          </a:xfrm>
          <a:prstGeom prst="rect">
            <a:avLst/>
          </a:prstGeom>
        </p:spPr>
      </p:pic>
      <p:sp>
        <p:nvSpPr>
          <p:cNvPr id="6" name="TextBox 5">
            <a:extLst>
              <a:ext uri="{FF2B5EF4-FFF2-40B4-BE49-F238E27FC236}">
                <a16:creationId xmlns:a16="http://schemas.microsoft.com/office/drawing/2014/main" id="{5C6BBCFE-B03C-8865-F62C-861BA4FCA627}"/>
              </a:ext>
            </a:extLst>
          </p:cNvPr>
          <p:cNvSpPr txBox="1"/>
          <p:nvPr/>
        </p:nvSpPr>
        <p:spPr>
          <a:xfrm>
            <a:off x="587022" y="282222"/>
            <a:ext cx="3805016" cy="369332"/>
          </a:xfrm>
          <a:prstGeom prst="rect">
            <a:avLst/>
          </a:prstGeom>
          <a:noFill/>
        </p:spPr>
        <p:txBody>
          <a:bodyPr wrap="none" rtlCol="0">
            <a:spAutoFit/>
          </a:bodyPr>
          <a:lstStyle/>
          <a:p>
            <a:r>
              <a:rPr lang="en-US" b="1" dirty="0" smtClean="0"/>
              <a:t>Injury comparison </a:t>
            </a:r>
            <a:r>
              <a:rPr lang="en-US" b="1" dirty="0"/>
              <a:t>to White and Black</a:t>
            </a:r>
          </a:p>
        </p:txBody>
      </p:sp>
    </p:spTree>
    <p:extLst>
      <p:ext uri="{BB962C8B-B14F-4D97-AF65-F5344CB8AC3E}">
        <p14:creationId xmlns:p14="http://schemas.microsoft.com/office/powerpoint/2010/main" val="86152321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12B56EB-4FC4-0F7C-D105-7337EF971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64" y="787926"/>
            <a:ext cx="5811553" cy="5696001"/>
          </a:xfrm>
          <a:prstGeom prst="rect">
            <a:avLst/>
          </a:prstGeom>
        </p:spPr>
      </p:pic>
      <p:sp>
        <p:nvSpPr>
          <p:cNvPr id="4" name="TextBox 3"/>
          <p:cNvSpPr txBox="1"/>
          <p:nvPr/>
        </p:nvSpPr>
        <p:spPr>
          <a:xfrm>
            <a:off x="415636" y="332510"/>
            <a:ext cx="1146468" cy="369332"/>
          </a:xfrm>
          <a:prstGeom prst="rect">
            <a:avLst/>
          </a:prstGeom>
          <a:noFill/>
        </p:spPr>
        <p:txBody>
          <a:bodyPr wrap="none" rtlCol="0">
            <a:spAutoFit/>
          </a:bodyPr>
          <a:lstStyle/>
          <a:p>
            <a:r>
              <a:rPr lang="en-US" dirty="0" smtClean="0"/>
              <a:t>Injuries ??</a:t>
            </a:r>
            <a:endParaRPr lang="en-US" dirty="0"/>
          </a:p>
        </p:txBody>
      </p:sp>
      <p:sp>
        <p:nvSpPr>
          <p:cNvPr id="2" name="TextBox 1"/>
          <p:cNvSpPr txBox="1"/>
          <p:nvPr/>
        </p:nvSpPr>
        <p:spPr>
          <a:xfrm>
            <a:off x="739833" y="1296785"/>
            <a:ext cx="4887883" cy="5262979"/>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All data was double checked, to ensure no mistake was introduced. </a:t>
            </a:r>
          </a:p>
          <a:p>
            <a:endParaRPr lang="en-US" sz="1600" dirty="0" smtClean="0"/>
          </a:p>
          <a:p>
            <a:pPr marL="285750" indent="-285750">
              <a:buFont typeface="Arial" panose="020B0604020202020204" pitchFamily="34" charset="0"/>
              <a:buChar char="•"/>
            </a:pPr>
            <a:r>
              <a:rPr lang="en-US" sz="1600" dirty="0" smtClean="0"/>
              <a:t>Also verified that proper total Hispanic normalization was correct.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In the Farming, Construction, and Building Maintenance, there seems to be an increased injury event. Given that this data was normalized to total Hispanics. For some reason, there is an increased injury probability.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Is this due to risk perception or some other some other systemic anomaly?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smtClean="0"/>
          </a:p>
          <a:p>
            <a:r>
              <a:rPr lang="en-US" sz="1600" dirty="0" smtClean="0"/>
              <a:t>Note: </a:t>
            </a:r>
          </a:p>
          <a:p>
            <a:r>
              <a:rPr lang="en-US" sz="1600" dirty="0" smtClean="0"/>
              <a:t>If it was not for this occupational mathematical encoding, this comparison to other races would not be evident.</a:t>
            </a:r>
          </a:p>
          <a:p>
            <a:pPr marL="285750" indent="-285750">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279797981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LIMITATIONS/</a:t>
            </a:r>
          </a:p>
          <a:p>
            <a:pPr marL="0" indent="0" algn="ctr">
              <a:buNone/>
            </a:pPr>
            <a:r>
              <a:rPr lang="en-US" sz="4800" b="1" dirty="0">
                <a:latin typeface="Arial" panose="020B0604020202020204" pitchFamily="34" charset="0"/>
                <a:cs typeface="Arial" panose="020B0604020202020204" pitchFamily="34" charset="0"/>
              </a:rPr>
              <a:t>RISK</a:t>
            </a:r>
          </a:p>
        </p:txBody>
      </p:sp>
    </p:spTree>
    <p:extLst>
      <p:ext uri="{BB962C8B-B14F-4D97-AF65-F5344CB8AC3E}">
        <p14:creationId xmlns:p14="http://schemas.microsoft.com/office/powerpoint/2010/main" val="19119718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745929"/>
            <a:ext cx="11487824" cy="5621780"/>
          </a:xfrm>
        </p:spPr>
        <p:txBody>
          <a:bodyPr>
            <a:noAutofit/>
          </a:bodyPr>
          <a:lstStyle/>
          <a:p>
            <a:pPr marL="0" indent="0">
              <a:buNone/>
            </a:pPr>
            <a:r>
              <a:rPr lang="en-US" sz="1800" b="1" dirty="0">
                <a:latin typeface="Arial" panose="020B0604020202020204" pitchFamily="34" charset="0"/>
                <a:cs typeface="Arial" panose="020B0604020202020204" pitchFamily="34" charset="0"/>
              </a:rPr>
              <a:t>Limitations:  </a:t>
            </a:r>
          </a:p>
          <a:p>
            <a:r>
              <a:rPr lang="en-US" sz="1800" dirty="0">
                <a:latin typeface="Arial" panose="020B0604020202020204" pitchFamily="34" charset="0"/>
                <a:cs typeface="Arial" panose="020B0604020202020204" pitchFamily="34" charset="0"/>
              </a:rPr>
              <a:t>The study is limited to publicly available occupational injury data in the United States.  </a:t>
            </a:r>
          </a:p>
          <a:p>
            <a:r>
              <a:rPr lang="en-US" sz="1800" dirty="0">
                <a:latin typeface="Arial" panose="020B0604020202020204" pitchFamily="34" charset="0"/>
                <a:cs typeface="Arial" panose="020B0604020202020204" pitchFamily="34" charset="0"/>
              </a:rPr>
              <a:t>Since the injured population cannot be surveyed for risk perception, risk perception inferences will be made based on previous literature research. </a:t>
            </a:r>
          </a:p>
          <a:p>
            <a:r>
              <a:rPr lang="en-US" sz="1800" dirty="0">
                <a:latin typeface="Arial" panose="020B0604020202020204" pitchFamily="34" charset="0"/>
                <a:cs typeface="Arial" panose="020B0604020202020204" pitchFamily="34" charset="0"/>
              </a:rPr>
              <a:t>There is no OSHA compliance data specific to the laboratory with the documented recordable case.  </a:t>
            </a:r>
          </a:p>
          <a:p>
            <a:r>
              <a:rPr lang="en-US" sz="1800" dirty="0">
                <a:latin typeface="Arial" panose="020B0604020202020204" pitchFamily="34" charset="0"/>
                <a:cs typeface="Arial" panose="020B0604020202020204" pitchFamily="34" charset="0"/>
              </a:rPr>
              <a:t>The study will not evaluate the existence of an association between compliance violations and injuries within the organization reporting the injury, illness or fatality.  Therefore, based on the data available we will not be able to determine if there is an association between compliance, previous history of safety violations and the injured employee’s perception of risk.  </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Potential Problems / Pitfalls:</a:t>
            </a:r>
          </a:p>
          <a:p>
            <a:r>
              <a:rPr lang="en-US" sz="1800" dirty="0">
                <a:latin typeface="Arial" panose="020B0604020202020204" pitchFamily="34" charset="0"/>
                <a:cs typeface="Arial" panose="020B0604020202020204" pitchFamily="34" charset="0"/>
              </a:rPr>
              <a:t>The current data interface has changed and data the process of collecting the data is now more cumbersome than before.  There is no control on future changes.</a:t>
            </a:r>
          </a:p>
          <a:p>
            <a:r>
              <a:rPr lang="en-US" sz="1800" dirty="0">
                <a:latin typeface="Arial" panose="020B0604020202020204" pitchFamily="34" charset="0"/>
                <a:cs typeface="Arial" panose="020B0604020202020204" pitchFamily="34" charset="0"/>
              </a:rPr>
              <a:t>The Department of Labor currently stores the data in a very fragmented way, which makes it difficult to access and consolidate for use.  </a:t>
            </a:r>
          </a:p>
          <a:p>
            <a:pPr marL="0" indent="0">
              <a:buNone/>
            </a:pPr>
            <a:endParaRPr lang="en-US" sz="18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676DE2F9-1B1D-49EC-AFF6-CFA05ECE0326}"/>
              </a:ext>
            </a:extLst>
          </p:cNvPr>
          <p:cNvSpPr txBox="1">
            <a:spLocks/>
          </p:cNvSpPr>
          <p:nvPr/>
        </p:nvSpPr>
        <p:spPr>
          <a:xfrm>
            <a:off x="537029" y="17168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Limitations / Potential Problems / Pitfalls and Risks </a:t>
            </a:r>
          </a:p>
        </p:txBody>
      </p:sp>
    </p:spTree>
    <p:extLst>
      <p:ext uri="{BB962C8B-B14F-4D97-AF65-F5344CB8AC3E}">
        <p14:creationId xmlns:p14="http://schemas.microsoft.com/office/powerpoint/2010/main" val="38925567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818348"/>
            <a:ext cx="11114197" cy="5855639"/>
          </a:xfrm>
        </p:spPr>
        <p:txBody>
          <a:bodyPr>
            <a:noAutofit/>
          </a:bodyPr>
          <a:lstStyle/>
          <a:p>
            <a:pPr marL="0" indent="0">
              <a:buNone/>
            </a:pPr>
            <a:r>
              <a:rPr lang="en-US" sz="1800" b="1" dirty="0">
                <a:latin typeface="Arial" panose="020B0604020202020204" pitchFamily="34" charset="0"/>
                <a:cs typeface="Arial" panose="020B0604020202020204" pitchFamily="34" charset="0"/>
              </a:rPr>
              <a:t>Risks:</a:t>
            </a:r>
          </a:p>
          <a:p>
            <a:r>
              <a:rPr lang="en-US" sz="1800" dirty="0">
                <a:latin typeface="Arial" panose="020B0604020202020204" pitchFamily="34" charset="0"/>
                <a:cs typeface="Arial" panose="020B0604020202020204" pitchFamily="34" charset="0"/>
              </a:rPr>
              <a:t>It poses minimum to no risk but in turn the expected outcomes will provide public health and safety benefits as it will aim to establish an understanding on whether there is a correlation on how risk is perceived and occupational injuries in laboratory settings compared to those in manufacturing.</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IRB Approval:</a:t>
            </a:r>
          </a:p>
          <a:p>
            <a:r>
              <a:rPr lang="en-US" sz="1800" dirty="0">
                <a:latin typeface="Arial" panose="020B0604020202020204" pitchFamily="34" charset="0"/>
                <a:cs typeface="Arial" panose="020B0604020202020204" pitchFamily="34" charset="0"/>
              </a:rPr>
              <a:t>This study will be ran the Subject University Office of Research Integrity to collaborate that the research study is exempt via the Exempt Review process as it is a secondary data review and no people identifiers were collected, thus no identifiers will be included in the dataset for the purpose of the study.  </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DE420ED6-B830-4728-BC51-474AB99C03A0}"/>
              </a:ext>
            </a:extLst>
          </p:cNvPr>
          <p:cNvSpPr txBox="1">
            <a:spLocks/>
          </p:cNvSpPr>
          <p:nvPr/>
        </p:nvSpPr>
        <p:spPr>
          <a:xfrm>
            <a:off x="537028" y="211016"/>
            <a:ext cx="11387250" cy="408416"/>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Risks and Approvals </a:t>
            </a:r>
          </a:p>
        </p:txBody>
      </p:sp>
    </p:spTree>
    <p:extLst>
      <p:ext uri="{BB962C8B-B14F-4D97-AF65-F5344CB8AC3E}">
        <p14:creationId xmlns:p14="http://schemas.microsoft.com/office/powerpoint/2010/main" val="16323468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REFERENCES</a:t>
            </a:r>
          </a:p>
        </p:txBody>
      </p:sp>
    </p:spTree>
    <p:extLst>
      <p:ext uri="{BB962C8B-B14F-4D97-AF65-F5344CB8AC3E}">
        <p14:creationId xmlns:p14="http://schemas.microsoft.com/office/powerpoint/2010/main" val="21491205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537029" y="211016"/>
            <a:ext cx="10515600" cy="607332"/>
          </a:xfrm>
          <a:solidFill>
            <a:srgbClr val="00B0F0"/>
          </a:solidFill>
        </p:spPr>
        <p:txBody>
          <a:bodyPr>
            <a:normAutofit/>
          </a:bodyPr>
          <a:lstStyle/>
          <a:p>
            <a:pPr algn="ctr"/>
            <a:r>
              <a:rPr lang="en-US" sz="2000" b="1" dirty="0">
                <a:latin typeface="Arial" panose="020B0604020202020204" pitchFamily="34" charset="0"/>
                <a:cs typeface="Arial" panose="020B0604020202020204" pitchFamily="34" charset="0"/>
              </a:rPr>
              <a:t>References</a:t>
            </a:r>
          </a:p>
        </p:txBody>
      </p:sp>
      <p:sp>
        <p:nvSpPr>
          <p:cNvPr id="6" name="Rectangle 5">
            <a:extLst>
              <a:ext uri="{FF2B5EF4-FFF2-40B4-BE49-F238E27FC236}">
                <a16:creationId xmlns:a16="http://schemas.microsoft.com/office/drawing/2014/main" id="{AE20B0FD-02FE-44F3-B9DE-A8329DE27B72}"/>
              </a:ext>
            </a:extLst>
          </p:cNvPr>
          <p:cNvSpPr/>
          <p:nvPr/>
        </p:nvSpPr>
        <p:spPr>
          <a:xfrm>
            <a:off x="537029" y="1068093"/>
            <a:ext cx="10585061" cy="4979825"/>
          </a:xfrm>
          <a:prstGeom prst="rect">
            <a:avLst/>
          </a:prstGeom>
        </p:spPr>
        <p:txBody>
          <a:bodyPr wrap="square">
            <a:spAutoFit/>
          </a:bodyPr>
          <a:lstStyle/>
          <a:p>
            <a:pPr>
              <a:lnSpc>
                <a:spcPct val="115000"/>
              </a:lnSpc>
              <a:spcAft>
                <a:spcPts val="800"/>
              </a:spcAft>
            </a:pPr>
            <a:r>
              <a:rPr lang="en-US" sz="1600" i="1" dirty="0">
                <a:latin typeface="Arial" panose="020B0604020202020204" pitchFamily="34" charset="0"/>
                <a:cs typeface="Arial" panose="020B0604020202020204" pitchFamily="34" charset="0"/>
              </a:rPr>
              <a:t>Cambridge University Press (2020).  Definition of lagging indicator. Cambridge Advanced Learner's Dictionary &amp; Thesaurus.</a:t>
            </a:r>
          </a:p>
          <a:p>
            <a:pPr>
              <a:lnSpc>
                <a:spcPct val="115000"/>
              </a:lnSpc>
              <a:spcAft>
                <a:spcPts val="800"/>
              </a:spcAft>
            </a:pPr>
            <a:endParaRPr lang="en-US" sz="1600" i="1" dirty="0">
              <a:latin typeface="Arial" panose="020B0604020202020204" pitchFamily="34" charset="0"/>
              <a:ea typeface="Calibri" panose="020F0502020204030204" pitchFamily="34" charset="0"/>
              <a:cs typeface="Arial" panose="020B0604020202020204" pitchFamily="34" charset="0"/>
            </a:endParaRPr>
          </a:p>
          <a:p>
            <a:pPr>
              <a:lnSpc>
                <a:spcPct val="115000"/>
              </a:lnSpc>
              <a:spcAft>
                <a:spcPts val="800"/>
              </a:spcAft>
            </a:pPr>
            <a:r>
              <a:rPr lang="en-US" sz="1600" i="1" dirty="0">
                <a:latin typeface="Arial" panose="020B0604020202020204" pitchFamily="34" charset="0"/>
                <a:ea typeface="Calibri" panose="020F0502020204030204" pitchFamily="34" charset="0"/>
                <a:cs typeface="Arial" panose="020B0604020202020204" pitchFamily="34" charset="0"/>
              </a:rPr>
              <a:t>National Safety Council (2018, 2017).  Injury Facts. Retrieved from:  https://injuryfacts.nsc.org.</a:t>
            </a:r>
          </a:p>
          <a:p>
            <a:endParaRPr lang="en-US" sz="1600" i="1" dirty="0">
              <a:latin typeface="Arial" panose="020B0604020202020204" pitchFamily="34" charset="0"/>
              <a:cs typeface="Arial" panose="020B0604020202020204" pitchFamily="34" charset="0"/>
            </a:endParaRPr>
          </a:p>
          <a:p>
            <a:r>
              <a:rPr lang="en-US" sz="1600" i="1" dirty="0">
                <a:latin typeface="Arial" panose="020B0604020202020204" pitchFamily="34" charset="0"/>
                <a:cs typeface="Arial" panose="020B0604020202020204" pitchFamily="34" charset="0"/>
              </a:rPr>
              <a:t>Occupational Safety and Health Administration (OSHA) (2001). Recording and Reporting Occupational Injuries and Illness, 29 C.F.R.§1904.7 Subpart C.    </a:t>
            </a:r>
          </a:p>
          <a:p>
            <a:endParaRPr lang="en-US" sz="1600" i="1" dirty="0">
              <a:latin typeface="Arial" panose="020B0604020202020204" pitchFamily="34" charset="0"/>
              <a:cs typeface="Arial" panose="020B0604020202020204" pitchFamily="34" charset="0"/>
            </a:endParaRPr>
          </a:p>
          <a:p>
            <a:endParaRPr lang="en-US" sz="1600" i="1" dirty="0">
              <a:latin typeface="Arial" panose="020B0604020202020204" pitchFamily="34" charset="0"/>
              <a:cs typeface="Arial" panose="020B0604020202020204" pitchFamily="34" charset="0"/>
            </a:endParaRPr>
          </a:p>
          <a:p>
            <a:r>
              <a:rPr lang="en-US" sz="1600" i="1" dirty="0">
                <a:latin typeface="Arial" panose="020B0604020202020204" pitchFamily="34" charset="0"/>
                <a:cs typeface="Arial" panose="020B0604020202020204" pitchFamily="34" charset="0"/>
              </a:rPr>
              <a:t>U.S. Bureau of Labor Statistics (2016). Current Population Survey. Census of Fatal Occupational Injuries.</a:t>
            </a:r>
          </a:p>
          <a:p>
            <a:endParaRPr lang="en-US" sz="1600" dirty="0">
              <a:latin typeface="Arial" panose="020B0604020202020204" pitchFamily="34" charset="0"/>
              <a:cs typeface="Arial" panose="020B0604020202020204" pitchFamily="34" charset="0"/>
            </a:endParaRPr>
          </a:p>
          <a:p>
            <a:endParaRPr lang="en-US" sz="1600" i="1" dirty="0">
              <a:latin typeface="Arial" panose="020B0604020202020204" pitchFamily="34" charset="0"/>
              <a:cs typeface="Arial" panose="020B0604020202020204" pitchFamily="34" charset="0"/>
            </a:endParaRPr>
          </a:p>
          <a:p>
            <a:r>
              <a:rPr lang="en-US" sz="1600" i="1" dirty="0">
                <a:latin typeface="Arial" panose="020B0604020202020204" pitchFamily="34" charset="0"/>
                <a:cs typeface="Arial" panose="020B0604020202020204" pitchFamily="34" charset="0"/>
              </a:rPr>
              <a:t>U.S. Bureau of Labor Statistics (2020). Copyrights, publications, licensing and data protection</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hlinkClick r:id="rId2">
                  <a:extLst>
                    <a:ext uri="{A12FA001-AC4F-418D-AE19-62706E023703}">
                      <ahyp:hlinkClr xmlns="" xmlns:ahyp="http://schemas.microsoft.com/office/drawing/2018/hyperlinkcolor" val="tx"/>
                    </a:ext>
                  </a:extLst>
                </a:hlinkClick>
              </a:rPr>
              <a:t>https://www.bls.gov/opub</a:t>
            </a:r>
          </a:p>
          <a:p>
            <a:endParaRPr lang="en-US" sz="1600" i="1" dirty="0">
              <a:latin typeface="Arial" panose="020B0604020202020204" pitchFamily="34" charset="0"/>
              <a:cs typeface="Arial" panose="020B0604020202020204" pitchFamily="34" charset="0"/>
            </a:endParaRPr>
          </a:p>
          <a:p>
            <a:endParaRPr lang="en-US" sz="1600" i="1" dirty="0">
              <a:latin typeface="Arial" panose="020B0604020202020204" pitchFamily="34" charset="0"/>
              <a:cs typeface="Arial" panose="020B0604020202020204" pitchFamily="34" charset="0"/>
            </a:endParaRPr>
          </a:p>
          <a:p>
            <a:r>
              <a:rPr lang="en-US" sz="1600" i="1" dirty="0">
                <a:latin typeface="Arial" panose="020B0604020202020204" pitchFamily="34" charset="0"/>
                <a:cs typeface="Arial" panose="020B0604020202020204" pitchFamily="34" charset="0"/>
              </a:rPr>
              <a:t>U.S. Bureau of Labor Statistics (2020). Multi-screen data search for Injuries, Illnesses and Fatalities Data from 2011-2018. </a:t>
            </a:r>
            <a:r>
              <a:rPr lang="en-US" sz="1600" dirty="0">
                <a:latin typeface="Arial" panose="020B0604020202020204" pitchFamily="34" charset="0"/>
                <a:cs typeface="Arial" panose="020B0604020202020204" pitchFamily="34" charset="0"/>
                <a:hlinkClick r:id="rId3">
                  <a:extLst>
                    <a:ext uri="{A12FA001-AC4F-418D-AE19-62706E023703}">
                      <ahyp:hlinkClr xmlns="" xmlns:ahyp="http://schemas.microsoft.com/office/drawing/2018/hyperlinkcolor" val="tx"/>
                    </a:ext>
                  </a:extLst>
                </a:hlinkClick>
              </a:rPr>
              <a:t>https://www.bls.gov/iif/data.htm</a:t>
            </a:r>
            <a:r>
              <a:rPr lang="en-US" sz="16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807424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573261" y="363305"/>
            <a:ext cx="11267286" cy="2210990"/>
          </a:xfrm>
          <a:prstGeom prst="rect">
            <a:avLst/>
          </a:prstGeom>
        </p:spPr>
        <p:txBody>
          <a:bodyPr wrap="square">
            <a:spAutoFit/>
          </a:bodyPr>
          <a:lstStyle/>
          <a:p>
            <a:pPr algn="ctr">
              <a:lnSpc>
                <a:spcPct val="115000"/>
              </a:lnSpc>
              <a:spcAft>
                <a:spcPts val="1000"/>
              </a:spcAft>
            </a:pP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Figures</a:t>
            </a:r>
            <a:endParaRPr lang="en-US" sz="2400" dirty="0">
              <a:latin typeface="Arial" panose="020B0604020202020204" pitchFamily="34" charset="0"/>
              <a:ea typeface="Calibri" panose="020F0502020204030204" pitchFamily="34" charset="0"/>
              <a:cs typeface="Arial" panose="020B0604020202020204" pitchFamily="34" charset="0"/>
            </a:endParaRPr>
          </a:p>
          <a:p>
            <a:pPr marL="457200" marR="0" indent="-457200">
              <a:lnSpc>
                <a:spcPct val="115000"/>
              </a:lnSpc>
              <a:spcBef>
                <a:spcPts val="0"/>
              </a:spcBef>
              <a:spcAft>
                <a:spcPts val="0"/>
              </a:spcAft>
            </a:pPr>
            <a:endParaRPr lang="en-US" i="1"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457200" marR="0" indent="-457200">
              <a:lnSpc>
                <a:spcPct val="115000"/>
              </a:lnSpc>
              <a:spcBef>
                <a:spcPts val="0"/>
              </a:spcBef>
              <a:spcAft>
                <a:spcPts val="0"/>
              </a:spcAft>
            </a:pPr>
            <a:r>
              <a:rPr lang="en-US"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1</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altLang="en-US" dirty="0">
                <a:latin typeface="Arial" panose="020B0604020202020204" pitchFamily="34" charset="0"/>
                <a:cs typeface="Arial" panose="020B0604020202020204" pitchFamily="34" charset="0"/>
              </a:rPr>
              <a:t>Graphical Representation of Hypothesis</a:t>
            </a:r>
            <a:r>
              <a:rPr lang="en-US" dirty="0">
                <a:latin typeface="Arial" panose="020B0604020202020204" pitchFamily="34" charset="0"/>
                <a:cs typeface="Arial" panose="020B0604020202020204" pitchFamily="34" charset="0"/>
              </a:rPr>
              <a:t>.  </a:t>
            </a:r>
          </a:p>
          <a:p>
            <a:pPr marL="457200" marR="0" indent="-457200">
              <a:lnSpc>
                <a:spcPct val="115000"/>
              </a:lnSpc>
              <a:spcBef>
                <a:spcPts val="0"/>
              </a:spcBef>
              <a:spcAft>
                <a:spcPts val="0"/>
              </a:spcAft>
            </a:pPr>
            <a:endParaRPr lang="en-US" dirty="0">
              <a:latin typeface="Arial" panose="020B0604020202020204" pitchFamily="34" charset="0"/>
              <a:ea typeface="Calibri" panose="020F0502020204030204" pitchFamily="34" charset="0"/>
              <a:cs typeface="Arial" panose="020B0604020202020204" pitchFamily="34" charset="0"/>
            </a:endParaRPr>
          </a:p>
          <a:p>
            <a:pPr marL="457200" indent="-457200">
              <a:lnSpc>
                <a:spcPct val="115000"/>
              </a:lnSpc>
            </a:pPr>
            <a:r>
              <a:rPr lang="en-US"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2</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altLang="en-US" dirty="0">
                <a:latin typeface="Arial" panose="020B0604020202020204" pitchFamily="34" charset="0"/>
                <a:cs typeface="Arial" panose="020B0604020202020204" pitchFamily="34" charset="0"/>
              </a:rPr>
              <a:t>Risk Perception Model</a:t>
            </a:r>
            <a:r>
              <a:rPr lang="en-US" dirty="0">
                <a:latin typeface="Arial" panose="020B0604020202020204" pitchFamily="34" charset="0"/>
                <a:cs typeface="Arial" panose="020B0604020202020204" pitchFamily="34" charset="0"/>
              </a:rPr>
              <a:t>.  </a:t>
            </a:r>
          </a:p>
          <a:p>
            <a:pPr marL="457200" marR="0" indent="-457200">
              <a:lnSpc>
                <a:spcPct val="115000"/>
              </a:lnSpc>
              <a:spcBef>
                <a:spcPts val="0"/>
              </a:spcBef>
              <a:spcAft>
                <a:spcPts val="0"/>
              </a:spcAft>
            </a:pPr>
            <a:endParaRPr lang="en-US" dirty="0">
              <a:latin typeface="Arial" panose="020B0604020202020204" pitchFamily="34" charset="0"/>
              <a:ea typeface="Calibri" panose="020F0502020204030204" pitchFamily="34" charset="0"/>
              <a:cs typeface="Arial" panose="020B0604020202020204" pitchFamily="34" charset="0"/>
            </a:endParaRPr>
          </a:p>
        </p:txBody>
      </p:sp>
      <p:sp>
        <p:nvSpPr>
          <p:cNvPr id="3" name="Title 1">
            <a:extLst>
              <a:ext uri="{FF2B5EF4-FFF2-40B4-BE49-F238E27FC236}">
                <a16:creationId xmlns:a16="http://schemas.microsoft.com/office/drawing/2014/main" id="{942CE3BE-8410-45DD-8AF3-F24C306F8F52}"/>
              </a:ext>
            </a:extLst>
          </p:cNvPr>
          <p:cNvSpPr>
            <a:spLocks noGrp="1"/>
          </p:cNvSpPr>
          <p:nvPr>
            <p:ph type="title"/>
          </p:nvPr>
        </p:nvSpPr>
        <p:spPr>
          <a:xfrm>
            <a:off x="537029" y="211016"/>
            <a:ext cx="10515600" cy="607332"/>
          </a:xfrm>
          <a:solidFill>
            <a:srgbClr val="00B0F0"/>
          </a:solidFill>
        </p:spPr>
        <p:txBody>
          <a:bodyPr>
            <a:normAutofit/>
          </a:bodyPr>
          <a:lstStyle/>
          <a:p>
            <a:pPr algn="ctr"/>
            <a:r>
              <a:rPr lang="en-US" sz="2000" b="1"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3662038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3C5DE3-8097-4301-AF74-0A4E31BD0EA7}"/>
              </a:ext>
            </a:extLst>
          </p:cNvPr>
          <p:cNvSpPr txBox="1"/>
          <p:nvPr/>
        </p:nvSpPr>
        <p:spPr>
          <a:xfrm>
            <a:off x="747185" y="1007706"/>
            <a:ext cx="7408507" cy="20313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Table 1 </a:t>
            </a:r>
          </a:p>
          <a:p>
            <a:r>
              <a:rPr lang="en-US" i="1" dirty="0">
                <a:latin typeface="Arial" panose="020B0604020202020204" pitchFamily="34" charset="0"/>
                <a:cs typeface="Arial" panose="020B0604020202020204" pitchFamily="34" charset="0"/>
              </a:rPr>
              <a:t>Dependent and Independent Variables.</a:t>
            </a:r>
          </a:p>
          <a:p>
            <a:endParaRPr lang="en-US" i="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Table 2 </a:t>
            </a:r>
          </a:p>
          <a:p>
            <a:r>
              <a:rPr lang="en-US" i="1" dirty="0">
                <a:latin typeface="Arial" panose="020B0604020202020204" pitchFamily="34" charset="0"/>
                <a:cs typeface="Arial" panose="020B0604020202020204" pitchFamily="34" charset="0"/>
              </a:rPr>
              <a:t>Description of Independent Variables.</a:t>
            </a:r>
          </a:p>
          <a:p>
            <a:endParaRPr lang="en-US" i="1" dirty="0">
              <a:latin typeface="Arial" panose="020B0604020202020204" pitchFamily="34" charset="0"/>
              <a:cs typeface="Arial" panose="020B0604020202020204" pitchFamily="34" charset="0"/>
            </a:endParaRPr>
          </a:p>
          <a:p>
            <a:endParaRPr lang="en-US" i="1"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88F8996-F02B-432D-B5FB-EE9342C4E130}"/>
              </a:ext>
            </a:extLst>
          </p:cNvPr>
          <p:cNvSpPr>
            <a:spLocks noGrp="1"/>
          </p:cNvSpPr>
          <p:nvPr>
            <p:ph type="title"/>
          </p:nvPr>
        </p:nvSpPr>
        <p:spPr>
          <a:xfrm>
            <a:off x="537029" y="211016"/>
            <a:ext cx="10515600" cy="607332"/>
          </a:xfrm>
          <a:solidFill>
            <a:srgbClr val="00B0F0"/>
          </a:solidFill>
        </p:spPr>
        <p:txBody>
          <a:bodyPr>
            <a:normAutofit/>
          </a:bodyPr>
          <a:lstStyle/>
          <a:p>
            <a:pPr algn="ctr"/>
            <a:r>
              <a:rPr lang="en-US" sz="2000" b="1" dirty="0">
                <a:latin typeface="Arial" panose="020B0604020202020204" pitchFamily="34" charset="0"/>
                <a:cs typeface="Arial" panose="020B0604020202020204" pitchFamily="34" charset="0"/>
              </a:rPr>
              <a:t>Tables</a:t>
            </a:r>
          </a:p>
        </p:txBody>
      </p:sp>
    </p:spTree>
    <p:extLst>
      <p:ext uri="{BB962C8B-B14F-4D97-AF65-F5344CB8AC3E}">
        <p14:creationId xmlns:p14="http://schemas.microsoft.com/office/powerpoint/2010/main" val="1229588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CF991FD1-33F0-4F2E-95FE-B0BC092D4634}"/>
              </a:ext>
            </a:extLst>
          </p:cNvPr>
          <p:cNvGraphicFramePr>
            <a:graphicFrameLocks noChangeAspect="1"/>
          </p:cNvGraphicFramePr>
          <p:nvPr>
            <p:extLst>
              <p:ext uri="{D42A27DB-BD31-4B8C-83A1-F6EECF244321}">
                <p14:modId xmlns:p14="http://schemas.microsoft.com/office/powerpoint/2010/main" val="3978264230"/>
              </p:ext>
            </p:extLst>
          </p:nvPr>
        </p:nvGraphicFramePr>
        <p:xfrm>
          <a:off x="1519382" y="17626"/>
          <a:ext cx="9153235" cy="6840374"/>
        </p:xfrm>
        <a:graphic>
          <a:graphicData uri="http://schemas.openxmlformats.org/presentationml/2006/ole">
            <mc:AlternateContent xmlns:mc="http://schemas.openxmlformats.org/markup-compatibility/2006">
              <mc:Choice xmlns:v="urn:schemas-microsoft-com:vml" Requires="v">
                <p:oleObj spid="_x0000_s2372" name="Worksheet" r:id="rId3" imgW="17287886" imgH="12915746" progId="Excel.Sheet.8">
                  <p:embed/>
                </p:oleObj>
              </mc:Choice>
              <mc:Fallback>
                <p:oleObj name="Worksheet" r:id="rId3" imgW="17287886" imgH="12915746" progId="Excel.Sheet.8">
                  <p:embed/>
                  <p:pic>
                    <p:nvPicPr>
                      <p:cNvPr id="0" name=""/>
                      <p:cNvPicPr/>
                      <p:nvPr/>
                    </p:nvPicPr>
                    <p:blipFill>
                      <a:blip r:embed="rId4"/>
                      <a:stretch>
                        <a:fillRect/>
                      </a:stretch>
                    </p:blipFill>
                    <p:spPr>
                      <a:xfrm>
                        <a:off x="1519382" y="17626"/>
                        <a:ext cx="9153235" cy="6840374"/>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C86F3FD2-7721-47EC-B6A1-C2406D309CA2}"/>
              </a:ext>
            </a:extLst>
          </p:cNvPr>
          <p:cNvSpPr txBox="1"/>
          <p:nvPr/>
        </p:nvSpPr>
        <p:spPr>
          <a:xfrm rot="16200000">
            <a:off x="-1833542" y="3385115"/>
            <a:ext cx="5329629" cy="646331"/>
          </a:xfrm>
          <a:prstGeom prst="rect">
            <a:avLst/>
          </a:prstGeom>
          <a:noFill/>
        </p:spPr>
        <p:txBody>
          <a:bodyPr wrap="square" rtlCol="0">
            <a:spAutoFit/>
          </a:bodyPr>
          <a:lstStyle/>
          <a:p>
            <a:pPr algn="ctr"/>
            <a:r>
              <a:rPr lang="en-US" sz="3600" b="1" dirty="0"/>
              <a:t>PROGRESS ACTION PLAN</a:t>
            </a:r>
            <a:endParaRPr lang="en-AU" sz="3600" b="1" dirty="0"/>
          </a:p>
        </p:txBody>
      </p:sp>
    </p:spTree>
    <p:extLst>
      <p:ext uri="{BB962C8B-B14F-4D97-AF65-F5344CB8AC3E}">
        <p14:creationId xmlns:p14="http://schemas.microsoft.com/office/powerpoint/2010/main" val="2047944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623370"/>
            <a:ext cx="10790334" cy="6087982"/>
          </a:xfrm>
        </p:spPr>
        <p:txBody>
          <a:bodyPr>
            <a:noAutofit/>
          </a:bodyPr>
          <a:lstStyle/>
          <a:p>
            <a:pPr marL="0" indent="0">
              <a:buNone/>
            </a:pPr>
            <a:r>
              <a:rPr lang="en-US" sz="1800" b="1" dirty="0">
                <a:latin typeface="Arial" panose="020B0604020202020204" pitchFamily="34" charset="0"/>
                <a:cs typeface="Arial" panose="020B0604020202020204" pitchFamily="34" charset="0"/>
              </a:rPr>
              <a:t>Sample population:   </a:t>
            </a:r>
          </a:p>
          <a:p>
            <a:r>
              <a:rPr lang="en-US" sz="1800" dirty="0">
                <a:latin typeface="Arial" panose="020B0604020202020204" pitchFamily="34" charset="0"/>
                <a:cs typeface="Arial" panose="020B0604020202020204" pitchFamily="34" charset="0"/>
              </a:rPr>
              <a:t>A total </a:t>
            </a:r>
            <a:r>
              <a:rPr lang="en-US" sz="1800" b="1" dirty="0">
                <a:latin typeface="Arial" panose="020B0604020202020204" pitchFamily="34" charset="0"/>
                <a:cs typeface="Arial" panose="020B0604020202020204" pitchFamily="34" charset="0"/>
              </a:rPr>
              <a:t>of 8 years of Injury, Illness and Fatalities </a:t>
            </a:r>
            <a:r>
              <a:rPr lang="en-US" sz="1800" dirty="0">
                <a:latin typeface="Arial" panose="020B0604020202020204" pitchFamily="34" charset="0"/>
                <a:cs typeface="Arial" panose="020B0604020202020204" pitchFamily="34" charset="0"/>
              </a:rPr>
              <a:t>data from the United States Department of labor from </a:t>
            </a:r>
            <a:r>
              <a:rPr lang="en-US" sz="1800" b="1" dirty="0">
                <a:latin typeface="Arial" panose="020B0604020202020204" pitchFamily="34" charset="0"/>
                <a:cs typeface="Arial" panose="020B0604020202020204" pitchFamily="34" charset="0"/>
              </a:rPr>
              <a:t>2011 through 2018 </a:t>
            </a:r>
            <a:r>
              <a:rPr lang="en-US" sz="1800" dirty="0">
                <a:latin typeface="Arial" panose="020B0604020202020204" pitchFamily="34" charset="0"/>
                <a:cs typeface="Arial" panose="020B0604020202020204" pitchFamily="34" charset="0"/>
              </a:rPr>
              <a:t>in Private Industry in the United States.</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The injury and fatality data is representative of various private sector industries reported to the United States Department of labor, of which all will be used for this study.</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This study only analyses those injuries deemed to be recordable or resulting in a fatality.  </a:t>
            </a:r>
          </a:p>
          <a:p>
            <a:pPr lvl="1"/>
            <a:r>
              <a:rPr lang="en-US" sz="1800" dirty="0">
                <a:latin typeface="Arial" panose="020B0604020202020204" pitchFamily="34" charset="0"/>
                <a:cs typeface="Arial" panose="020B0604020202020204" pitchFamily="34" charset="0"/>
              </a:rPr>
              <a:t>A recordable injury is defined by the Occupational Safety and Health Administration (OSHA) recordkeeping standard in the Code of Federal Regulations as a fatality or </a:t>
            </a:r>
            <a:r>
              <a:rPr lang="en-US" sz="1800" b="1" dirty="0">
                <a:latin typeface="Arial" panose="020B0604020202020204" pitchFamily="34" charset="0"/>
                <a:cs typeface="Arial" panose="020B0604020202020204" pitchFamily="34" charset="0"/>
              </a:rPr>
              <a:t>“Any work-related injury or illness that results in loss of consciousness, days away from work, restricted work, or transfer to another job.  Any work-related injury or illness requiring medical treatment beyond first aid”</a:t>
            </a:r>
            <a:r>
              <a:rPr lang="en-US" sz="1800" dirty="0">
                <a:latin typeface="Arial" panose="020B0604020202020204" pitchFamily="34" charset="0"/>
                <a:cs typeface="Arial" panose="020B0604020202020204" pitchFamily="34" charset="0"/>
              </a:rPr>
              <a:t> (OSHA, 29 C.F.R.§1904.7 Subpart C, 2001).</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Required Sample size:  </a:t>
            </a:r>
          </a:p>
          <a:p>
            <a:r>
              <a:rPr lang="en-US" sz="1800" dirty="0">
                <a:latin typeface="Arial" panose="020B0604020202020204" pitchFamily="34" charset="0"/>
                <a:cs typeface="Arial" panose="020B0604020202020204" pitchFamily="34" charset="0"/>
              </a:rPr>
              <a:t>Alpha levels were set at </a:t>
            </a:r>
            <a:r>
              <a:rPr lang="en-US" sz="1800" b="1" dirty="0">
                <a:latin typeface="Arial" panose="020B0604020202020204" pitchFamily="34" charset="0"/>
                <a:cs typeface="Arial" panose="020B0604020202020204" pitchFamily="34" charset="0"/>
              </a:rPr>
              <a:t>0.05 (95% confidence level),  </a:t>
            </a:r>
            <a:r>
              <a:rPr lang="en-US" sz="1800" dirty="0">
                <a:latin typeface="Arial" panose="020B0604020202020204" pitchFamily="34" charset="0"/>
                <a:cs typeface="Arial" panose="020B0604020202020204" pitchFamily="34" charset="0"/>
              </a:rPr>
              <a:t>with a 5% margin of error, therefore requiring a </a:t>
            </a:r>
            <a:r>
              <a:rPr lang="en-US" sz="1800" b="1" dirty="0">
                <a:latin typeface="Arial" panose="020B0604020202020204" pitchFamily="34" charset="0"/>
                <a:cs typeface="Arial" panose="020B0604020202020204" pitchFamily="34" charset="0"/>
              </a:rPr>
              <a:t>population size of a minimum of 385</a:t>
            </a:r>
            <a:r>
              <a:rPr lang="en-US" sz="1800" dirty="0">
                <a:latin typeface="Arial" panose="020B0604020202020204" pitchFamily="34" charset="0"/>
                <a:cs typeface="Arial" panose="020B0604020202020204" pitchFamily="34" charset="0"/>
              </a:rPr>
              <a:t>. </a:t>
            </a:r>
          </a:p>
          <a:p>
            <a:pPr lvl="1">
              <a:buFont typeface="Courier New" panose="02070309020205020404" pitchFamily="49" charset="0"/>
              <a:buChar char="o"/>
            </a:pPr>
            <a:r>
              <a:rPr lang="en-US" sz="1800" dirty="0">
                <a:solidFill>
                  <a:srgbClr val="00B050"/>
                </a:solidFill>
                <a:latin typeface="Arial" panose="020B0604020202020204" pitchFamily="34" charset="0"/>
                <a:cs typeface="Arial" panose="020B0604020202020204" pitchFamily="34" charset="0"/>
              </a:rPr>
              <a:t>Our analysis in the GIT repository,  shows that the collected data points in the study exceeds the required sample size of 385.</a:t>
            </a:r>
          </a:p>
          <a:p>
            <a:pPr marL="0" indent="0">
              <a:buNone/>
            </a:pPr>
            <a:endParaRPr lang="en-US" sz="1800"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E079FC82-D783-42EB-9446-863D963748D6}"/>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Approach:  Sample Population and Sample Size</a:t>
            </a:r>
          </a:p>
        </p:txBody>
      </p:sp>
    </p:spTree>
    <p:extLst>
      <p:ext uri="{BB962C8B-B14F-4D97-AF65-F5344CB8AC3E}">
        <p14:creationId xmlns:p14="http://schemas.microsoft.com/office/powerpoint/2010/main" val="408424309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7569" y="6250982"/>
            <a:ext cx="10515600" cy="516470"/>
          </a:xfrm>
        </p:spPr>
        <p:txBody>
          <a:bodyPr>
            <a:normAutofit/>
          </a:bodyPr>
          <a:lstStyle/>
          <a:p>
            <a:pPr marL="0" lvl="0" indent="0">
              <a:buNone/>
            </a:pPr>
            <a:endParaRPr lang="en-US" dirty="0"/>
          </a:p>
          <a:p>
            <a:pPr marL="0" lvl="0" indent="0">
              <a:buNone/>
            </a:pPr>
            <a:endParaRPr lang="en-US"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p:txBody>
      </p:sp>
      <p:grpSp>
        <p:nvGrpSpPr>
          <p:cNvPr id="47" name="Group 46"/>
          <p:cNvGrpSpPr/>
          <p:nvPr/>
        </p:nvGrpSpPr>
        <p:grpSpPr>
          <a:xfrm>
            <a:off x="420119" y="1643586"/>
            <a:ext cx="11614565" cy="3008626"/>
            <a:chOff x="434684" y="1643586"/>
            <a:chExt cx="11414874" cy="3008626"/>
          </a:xfrm>
        </p:grpSpPr>
        <p:sp>
          <p:nvSpPr>
            <p:cNvPr id="30" name="L-Shape 29"/>
            <p:cNvSpPr/>
            <p:nvPr/>
          </p:nvSpPr>
          <p:spPr>
            <a:xfrm rot="5400000">
              <a:off x="677584" y="3173260"/>
              <a:ext cx="1236052" cy="1721851"/>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1" name="Freeform 30"/>
            <p:cNvSpPr/>
            <p:nvPr/>
          </p:nvSpPr>
          <p:spPr>
            <a:xfrm>
              <a:off x="570584" y="3587087"/>
              <a:ext cx="1968418" cy="1065123"/>
            </a:xfrm>
            <a:custGeom>
              <a:avLst/>
              <a:gdLst>
                <a:gd name="connsiteX0" fmla="*/ 0 w 1624309"/>
                <a:gd name="connsiteY0" fmla="*/ 0 h 1362607"/>
                <a:gd name="connsiteX1" fmla="*/ 1624309 w 1624309"/>
                <a:gd name="connsiteY1" fmla="*/ 0 h 1362607"/>
                <a:gd name="connsiteX2" fmla="*/ 1624309 w 1624309"/>
                <a:gd name="connsiteY2" fmla="*/ 1362607 h 1362607"/>
                <a:gd name="connsiteX3" fmla="*/ 0 w 1624309"/>
                <a:gd name="connsiteY3" fmla="*/ 1362607 h 1362607"/>
                <a:gd name="connsiteX4" fmla="*/ 0 w 1624309"/>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309" h="1362607">
                  <a:moveTo>
                    <a:pt x="0" y="0"/>
                  </a:moveTo>
                  <a:lnTo>
                    <a:pt x="1624309" y="0"/>
                  </a:lnTo>
                  <a:lnTo>
                    <a:pt x="1624309"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117475" lvl="0" indent="-117475" algn="l" defTabSz="800100">
                <a:spcBef>
                  <a:spcPct val="0"/>
                </a:spcBef>
                <a:buFont typeface="Arial" panose="020B0604020202020204" pitchFamily="34" charset="0"/>
                <a:buChar char="•"/>
              </a:pPr>
              <a:r>
                <a:rPr lang="en-US" sz="1400" b="1" kern="1200" dirty="0">
                  <a:latin typeface="Arial" panose="020B0604020202020204" pitchFamily="34" charset="0"/>
                  <a:cs typeface="Arial" panose="020B0604020202020204" pitchFamily="34" charset="0"/>
                </a:rPr>
                <a:t>D1r approval.</a:t>
              </a:r>
            </a:p>
            <a:p>
              <a:pPr marL="117475" lvl="0" indent="-117475" algn="l" defTabSz="800100">
                <a:spcBef>
                  <a:spcPct val="0"/>
                </a:spcBef>
                <a:buFont typeface="Arial" panose="020B0604020202020204" pitchFamily="34" charset="0"/>
                <a:buChar char="•"/>
              </a:pPr>
              <a:r>
                <a:rPr lang="en-US" sz="1400" b="1" kern="1200" dirty="0">
                  <a:latin typeface="Arial" panose="020B0604020202020204" pitchFamily="34" charset="0"/>
                  <a:cs typeface="Arial" panose="020B0604020202020204" pitchFamily="34" charset="0"/>
                </a:rPr>
                <a:t>Send Update.</a:t>
              </a:r>
            </a:p>
            <a:p>
              <a:pPr marL="117475" lvl="0" indent="-117475" algn="l" defTabSz="800100">
                <a:spcBef>
                  <a:spcPct val="0"/>
                </a:spcBef>
                <a:buFont typeface="Arial" panose="020B0604020202020204" pitchFamily="34" charset="0"/>
                <a:buChar char="•"/>
              </a:pPr>
              <a:r>
                <a:rPr lang="en-US" sz="1400" b="1" kern="1200" dirty="0">
                  <a:latin typeface="Arial" panose="020B0604020202020204" pitchFamily="34" charset="0"/>
                  <a:cs typeface="Arial" panose="020B0604020202020204" pitchFamily="34" charset="0"/>
                </a:rPr>
                <a:t>Data source </a:t>
              </a:r>
              <a:r>
                <a:rPr lang="en-US" sz="1400" b="1" dirty="0">
                  <a:latin typeface="Arial" panose="020B0604020202020204" pitchFamily="34" charset="0"/>
                  <a:cs typeface="Arial" panose="020B0604020202020204" pitchFamily="34" charset="0"/>
                </a:rPr>
                <a:t>Feasibility  </a:t>
              </a:r>
            </a:p>
            <a:p>
              <a:pPr marL="117475" lvl="0" indent="-117475" algn="l" defTabSz="800100">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Project redesign</a:t>
              </a:r>
              <a:endParaRPr lang="en-US" sz="1400" b="1" kern="1200" dirty="0">
                <a:latin typeface="Arial" panose="020B0604020202020204" pitchFamily="34" charset="0"/>
                <a:cs typeface="Arial" panose="020B0604020202020204" pitchFamily="34" charset="0"/>
              </a:endParaRPr>
            </a:p>
            <a:p>
              <a:pPr lvl="0" algn="l" defTabSz="800100">
                <a:lnSpc>
                  <a:spcPct val="90000"/>
                </a:lnSpc>
                <a:spcBef>
                  <a:spcPct val="0"/>
                </a:spcBef>
                <a:spcAft>
                  <a:spcPct val="35000"/>
                </a:spcAft>
              </a:pPr>
              <a:r>
                <a:rPr lang="en-US" sz="1400" b="1" i="1" kern="1200" dirty="0">
                  <a:solidFill>
                    <a:srgbClr val="0070C0"/>
                  </a:solidFill>
                  <a:latin typeface="Arial" panose="020B0604020202020204" pitchFamily="34" charset="0"/>
                  <a:cs typeface="Arial" panose="020B0604020202020204" pitchFamily="34" charset="0"/>
                </a:rPr>
                <a:t>Jan- Mar’21</a:t>
              </a:r>
            </a:p>
          </p:txBody>
        </p:sp>
        <p:sp>
          <p:nvSpPr>
            <p:cNvPr id="32" name="Isosceles Triangle 31"/>
            <p:cNvSpPr/>
            <p:nvPr/>
          </p:nvSpPr>
          <p:spPr>
            <a:xfrm>
              <a:off x="1964999" y="3093330"/>
              <a:ext cx="45716" cy="117992"/>
            </a:xfrm>
            <a:prstGeom prst="triangle">
              <a:avLst>
                <a:gd name="adj" fmla="val 100000"/>
              </a:avLst>
            </a:prstGeom>
          </p:spPr>
          <p:style>
            <a:lnRef idx="2">
              <a:schemeClr val="accent3">
                <a:hueOff val="271060"/>
                <a:satOff val="10000"/>
                <a:lumOff val="-1471"/>
                <a:alphaOff val="0"/>
              </a:schemeClr>
            </a:lnRef>
            <a:fillRef idx="1">
              <a:schemeClr val="accent3">
                <a:hueOff val="271060"/>
                <a:satOff val="10000"/>
                <a:lumOff val="-1471"/>
                <a:alphaOff val="0"/>
              </a:schemeClr>
            </a:fillRef>
            <a:effectRef idx="0">
              <a:schemeClr val="accent3">
                <a:hueOff val="271060"/>
                <a:satOff val="10000"/>
                <a:lumOff val="-1471"/>
                <a:alphaOff val="0"/>
              </a:schemeClr>
            </a:effectRef>
            <a:fontRef idx="minor">
              <a:schemeClr val="lt1"/>
            </a:fontRef>
          </p:style>
        </p:sp>
        <p:sp>
          <p:nvSpPr>
            <p:cNvPr id="33" name="L-Shape 32"/>
            <p:cNvSpPr/>
            <p:nvPr/>
          </p:nvSpPr>
          <p:spPr>
            <a:xfrm rot="5400000">
              <a:off x="2524511" y="2881000"/>
              <a:ext cx="1418027" cy="1721851"/>
            </a:xfrm>
            <a:prstGeom prst="corner">
              <a:avLst>
                <a:gd name="adj1" fmla="val 16120"/>
                <a:gd name="adj2" fmla="val 16110"/>
              </a:avLst>
            </a:prstGeom>
          </p:spPr>
          <p:style>
            <a:lnRef idx="2">
              <a:schemeClr val="accent3">
                <a:hueOff val="542120"/>
                <a:satOff val="20000"/>
                <a:lumOff val="-2941"/>
                <a:alphaOff val="0"/>
              </a:schemeClr>
            </a:lnRef>
            <a:fillRef idx="1">
              <a:schemeClr val="accent3">
                <a:hueOff val="542120"/>
                <a:satOff val="20000"/>
                <a:lumOff val="-2941"/>
                <a:alphaOff val="0"/>
              </a:schemeClr>
            </a:fillRef>
            <a:effectRef idx="0">
              <a:schemeClr val="accent3">
                <a:hueOff val="542120"/>
                <a:satOff val="20000"/>
                <a:lumOff val="-2941"/>
                <a:alphaOff val="0"/>
              </a:schemeClr>
            </a:effectRef>
            <a:fontRef idx="minor">
              <a:schemeClr val="lt1"/>
            </a:fontRef>
          </p:style>
          <p:txBody>
            <a:bodyPr/>
            <a:lstStyle/>
            <a:p>
              <a:endParaRPr lang="en-US" dirty="0"/>
            </a:p>
          </p:txBody>
        </p:sp>
        <p:sp>
          <p:nvSpPr>
            <p:cNvPr id="34" name="Freeform 33"/>
            <p:cNvSpPr/>
            <p:nvPr/>
          </p:nvSpPr>
          <p:spPr>
            <a:xfrm>
              <a:off x="2543404" y="3203840"/>
              <a:ext cx="1554497" cy="1362607"/>
            </a:xfrm>
            <a:custGeom>
              <a:avLst/>
              <a:gdLst>
                <a:gd name="connsiteX0" fmla="*/ 0 w 1554497"/>
                <a:gd name="connsiteY0" fmla="*/ 0 h 1362607"/>
                <a:gd name="connsiteX1" fmla="*/ 1554497 w 1554497"/>
                <a:gd name="connsiteY1" fmla="*/ 0 h 1362607"/>
                <a:gd name="connsiteX2" fmla="*/ 1554497 w 1554497"/>
                <a:gd name="connsiteY2" fmla="*/ 1362607 h 1362607"/>
                <a:gd name="connsiteX3" fmla="*/ 0 w 1554497"/>
                <a:gd name="connsiteY3" fmla="*/ 1362607 h 1362607"/>
                <a:gd name="connsiteX4" fmla="*/ 0 w 1554497"/>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97" h="1362607">
                  <a:moveTo>
                    <a:pt x="0" y="0"/>
                  </a:moveTo>
                  <a:lnTo>
                    <a:pt x="1554497" y="0"/>
                  </a:lnTo>
                  <a:lnTo>
                    <a:pt x="1554497"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endParaRPr lang="en-US" sz="1600" b="1" i="1" kern="1200" dirty="0">
                <a:solidFill>
                  <a:srgbClr val="0070C0"/>
                </a:solidFill>
                <a:latin typeface="Arial" panose="020B0604020202020204" pitchFamily="34" charset="0"/>
                <a:cs typeface="Arial" panose="020B0604020202020204" pitchFamily="34" charset="0"/>
              </a:endParaRPr>
            </a:p>
          </p:txBody>
        </p:sp>
        <p:sp>
          <p:nvSpPr>
            <p:cNvPr id="35" name="Isosceles Triangle 34"/>
            <p:cNvSpPr/>
            <p:nvPr/>
          </p:nvSpPr>
          <p:spPr>
            <a:xfrm flipH="1">
              <a:off x="3955951" y="2908258"/>
              <a:ext cx="54762" cy="45716"/>
            </a:xfrm>
            <a:prstGeom prst="triangle">
              <a:avLst>
                <a:gd name="adj" fmla="val 100000"/>
              </a:avLst>
            </a:prstGeom>
          </p:spPr>
          <p:style>
            <a:lnRef idx="2">
              <a:schemeClr val="accent3">
                <a:hueOff val="813180"/>
                <a:satOff val="30000"/>
                <a:lumOff val="-4412"/>
                <a:alphaOff val="0"/>
              </a:schemeClr>
            </a:lnRef>
            <a:fillRef idx="1">
              <a:schemeClr val="accent3">
                <a:hueOff val="813180"/>
                <a:satOff val="30000"/>
                <a:lumOff val="-4412"/>
                <a:alphaOff val="0"/>
              </a:schemeClr>
            </a:fillRef>
            <a:effectRef idx="0">
              <a:schemeClr val="accent3">
                <a:hueOff val="813180"/>
                <a:satOff val="30000"/>
                <a:lumOff val="-4412"/>
                <a:alphaOff val="0"/>
              </a:schemeClr>
            </a:effectRef>
            <a:fontRef idx="minor">
              <a:schemeClr val="lt1"/>
            </a:fontRef>
          </p:style>
        </p:sp>
        <p:sp>
          <p:nvSpPr>
            <p:cNvPr id="36" name="L-Shape 35"/>
            <p:cNvSpPr/>
            <p:nvPr/>
          </p:nvSpPr>
          <p:spPr>
            <a:xfrm rot="5400000">
              <a:off x="4547888" y="2448429"/>
              <a:ext cx="1247102" cy="1721851"/>
            </a:xfrm>
            <a:prstGeom prst="corner">
              <a:avLst>
                <a:gd name="adj1" fmla="val 16120"/>
                <a:gd name="adj2" fmla="val 16110"/>
              </a:avLst>
            </a:prstGeom>
            <a:solidFill>
              <a:schemeClr val="tx1">
                <a:lumMod val="65000"/>
                <a:lumOff val="35000"/>
              </a:schemeClr>
            </a:solidFill>
            <a:ln>
              <a:solidFill>
                <a:schemeClr val="tx1">
                  <a:lumMod val="65000"/>
                  <a:lumOff val="35000"/>
                </a:schemeClr>
              </a:solidFill>
            </a:ln>
          </p:spPr>
          <p:style>
            <a:lnRef idx="2">
              <a:scrgbClr r="0" g="0" b="0"/>
            </a:lnRef>
            <a:fillRef idx="1">
              <a:scrgbClr r="0" g="0" b="0"/>
            </a:fillRef>
            <a:effectRef idx="0">
              <a:schemeClr val="accent3">
                <a:hueOff val="1084240"/>
                <a:satOff val="40000"/>
                <a:lumOff val="-5882"/>
                <a:alphaOff val="0"/>
              </a:schemeClr>
            </a:effectRef>
            <a:fontRef idx="minor">
              <a:schemeClr val="lt1"/>
            </a:fontRef>
          </p:style>
        </p:sp>
        <p:sp>
          <p:nvSpPr>
            <p:cNvPr id="37" name="Freeform 36"/>
            <p:cNvSpPr/>
            <p:nvPr/>
          </p:nvSpPr>
          <p:spPr>
            <a:xfrm>
              <a:off x="4540572" y="2868481"/>
              <a:ext cx="1736171" cy="911340"/>
            </a:xfrm>
            <a:custGeom>
              <a:avLst/>
              <a:gdLst>
                <a:gd name="connsiteX0" fmla="*/ 0 w 1736171"/>
                <a:gd name="connsiteY0" fmla="*/ 0 h 1362607"/>
                <a:gd name="connsiteX1" fmla="*/ 1736171 w 1736171"/>
                <a:gd name="connsiteY1" fmla="*/ 0 h 1362607"/>
                <a:gd name="connsiteX2" fmla="*/ 1736171 w 1736171"/>
                <a:gd name="connsiteY2" fmla="*/ 1362607 h 1362607"/>
                <a:gd name="connsiteX3" fmla="*/ 0 w 1736171"/>
                <a:gd name="connsiteY3" fmla="*/ 1362607 h 1362607"/>
                <a:gd name="connsiteX4" fmla="*/ 0 w 1736171"/>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6171" h="1362607">
                  <a:moveTo>
                    <a:pt x="0" y="0"/>
                  </a:moveTo>
                  <a:lnTo>
                    <a:pt x="1736171" y="0"/>
                  </a:lnTo>
                  <a:lnTo>
                    <a:pt x="1736171"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117475" lvl="0" indent="-117475" defTabSz="800100">
                <a:lnSpc>
                  <a:spcPct val="90000"/>
                </a:lnSpc>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Data Analysis</a:t>
              </a:r>
            </a:p>
            <a:p>
              <a:pPr marL="117475" lvl="0" indent="-117475" defTabSz="800100">
                <a:lnSpc>
                  <a:spcPct val="90000"/>
                </a:lnSpc>
                <a:spcBef>
                  <a:spcPct val="0"/>
                </a:spcBef>
              </a:pPr>
              <a:r>
                <a:rPr lang="en-US" sz="1400" b="1" dirty="0">
                  <a:latin typeface="Arial" panose="020B0604020202020204" pitchFamily="34" charset="0"/>
                  <a:cs typeface="Arial" panose="020B0604020202020204" pitchFamily="34" charset="0"/>
                </a:rPr>
                <a:t>  Aims 1 and 2</a:t>
              </a:r>
            </a:p>
            <a:p>
              <a:pPr marL="117475" lvl="0" indent="-117475" defTabSz="800100">
                <a:lnSpc>
                  <a:spcPct val="90000"/>
                </a:lnSpc>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Send Update.</a:t>
              </a:r>
            </a:p>
            <a:p>
              <a:pPr lvl="0" defTabSz="800100">
                <a:lnSpc>
                  <a:spcPct val="90000"/>
                </a:lnSpc>
                <a:spcBef>
                  <a:spcPct val="0"/>
                </a:spcBef>
              </a:pPr>
              <a:r>
                <a:rPr lang="en-US" sz="1400" b="1" i="1" dirty="0">
                  <a:solidFill>
                    <a:srgbClr val="0070C0"/>
                  </a:solidFill>
                  <a:latin typeface="Arial" panose="020B0604020202020204" pitchFamily="34" charset="0"/>
                  <a:cs typeface="Arial" panose="020B0604020202020204" pitchFamily="34" charset="0"/>
                </a:rPr>
                <a:t>May-June’21 </a:t>
              </a:r>
              <a:endParaRPr lang="en-US" sz="1400" dirty="0">
                <a:latin typeface="Arial" panose="020B0604020202020204" pitchFamily="34" charset="0"/>
                <a:cs typeface="Arial" panose="020B0604020202020204" pitchFamily="34" charset="0"/>
              </a:endParaRPr>
            </a:p>
            <a:p>
              <a:pPr lvl="0" algn="l" defTabSz="800100">
                <a:lnSpc>
                  <a:spcPct val="90000"/>
                </a:lnSpc>
                <a:spcBef>
                  <a:spcPct val="0"/>
                </a:spcBef>
                <a:spcAft>
                  <a:spcPct val="35000"/>
                </a:spcAft>
              </a:pPr>
              <a:r>
                <a:rPr lang="en-US" sz="1400" b="1" i="1" kern="1200" dirty="0">
                  <a:solidFill>
                    <a:srgbClr val="0070C0"/>
                  </a:solidFill>
                  <a:latin typeface="Arial" panose="020B0604020202020204" pitchFamily="34" charset="0"/>
                  <a:cs typeface="Arial" panose="020B0604020202020204" pitchFamily="34" charset="0"/>
                </a:rPr>
                <a:t>0-2 months </a:t>
              </a:r>
              <a:endParaRPr lang="en-US" sz="1400" kern="1200" dirty="0">
                <a:latin typeface="Arial" panose="020B0604020202020204" pitchFamily="34" charset="0"/>
                <a:cs typeface="Arial" panose="020B0604020202020204" pitchFamily="34" charset="0"/>
              </a:endParaRPr>
            </a:p>
          </p:txBody>
        </p:sp>
        <p:sp>
          <p:nvSpPr>
            <p:cNvPr id="38" name="Isosceles Triangle 37"/>
            <p:cNvSpPr/>
            <p:nvPr/>
          </p:nvSpPr>
          <p:spPr>
            <a:xfrm flipH="1" flipV="1">
              <a:off x="5839353" y="2515485"/>
              <a:ext cx="92865" cy="46233"/>
            </a:xfrm>
            <a:prstGeom prst="triangle">
              <a:avLst>
                <a:gd name="adj" fmla="val 100000"/>
              </a:avLst>
            </a:prstGeom>
            <a:solidFill>
              <a:schemeClr val="tx1">
                <a:lumMod val="65000"/>
                <a:lumOff val="35000"/>
              </a:schemeClr>
            </a:solidFill>
            <a:ln>
              <a:solidFill>
                <a:schemeClr val="tx1">
                  <a:lumMod val="65000"/>
                  <a:lumOff val="35000"/>
                </a:schemeClr>
              </a:solidFill>
            </a:ln>
          </p:spPr>
          <p:style>
            <a:lnRef idx="2">
              <a:scrgbClr r="0" g="0" b="0"/>
            </a:lnRef>
            <a:fillRef idx="1">
              <a:scrgbClr r="0" g="0" b="0"/>
            </a:fillRef>
            <a:effectRef idx="0">
              <a:schemeClr val="accent3">
                <a:hueOff val="1355300"/>
                <a:satOff val="50000"/>
                <a:lumOff val="-7353"/>
                <a:alphaOff val="0"/>
              </a:schemeClr>
            </a:effectRef>
            <a:fontRef idx="minor">
              <a:schemeClr val="lt1"/>
            </a:fontRef>
          </p:style>
        </p:sp>
        <p:sp>
          <p:nvSpPr>
            <p:cNvPr id="39" name="L-Shape 38"/>
            <p:cNvSpPr/>
            <p:nvPr/>
          </p:nvSpPr>
          <p:spPr>
            <a:xfrm rot="5400000">
              <a:off x="6428049" y="2158815"/>
              <a:ext cx="1362608" cy="1721851"/>
            </a:xfrm>
            <a:prstGeom prst="corner">
              <a:avLst>
                <a:gd name="adj1" fmla="val 16120"/>
                <a:gd name="adj2" fmla="val 16110"/>
              </a:avLst>
            </a:prstGeom>
            <a:solidFill>
              <a:schemeClr val="accent1">
                <a:lumMod val="75000"/>
              </a:schemeClr>
            </a:solidFill>
            <a:ln>
              <a:solidFill>
                <a:schemeClr val="accent1">
                  <a:lumMod val="75000"/>
                </a:schemeClr>
              </a:solidFill>
            </a:ln>
          </p:spPr>
          <p:style>
            <a:lnRef idx="2">
              <a:scrgbClr r="0" g="0" b="0"/>
            </a:lnRef>
            <a:fillRef idx="1">
              <a:scrgbClr r="0" g="0" b="0"/>
            </a:fillRef>
            <a:effectRef idx="0">
              <a:schemeClr val="accent3">
                <a:hueOff val="1626359"/>
                <a:satOff val="60000"/>
                <a:lumOff val="-8824"/>
                <a:alphaOff val="0"/>
              </a:schemeClr>
            </a:effectRef>
            <a:fontRef idx="minor">
              <a:schemeClr val="lt1"/>
            </a:fontRef>
          </p:style>
        </p:sp>
        <p:sp>
          <p:nvSpPr>
            <p:cNvPr id="41" name="Isosceles Triangle 40"/>
            <p:cNvSpPr/>
            <p:nvPr/>
          </p:nvSpPr>
          <p:spPr>
            <a:xfrm flipH="1" flipV="1">
              <a:off x="7812360" y="2162067"/>
              <a:ext cx="61519" cy="45716"/>
            </a:xfrm>
            <a:prstGeom prst="triangle">
              <a:avLst>
                <a:gd name="adj" fmla="val 100000"/>
              </a:avLst>
            </a:prstGeom>
            <a:solidFill>
              <a:schemeClr val="accent1">
                <a:lumMod val="75000"/>
              </a:schemeClr>
            </a:solidFill>
            <a:ln>
              <a:solidFill>
                <a:schemeClr val="accent1">
                  <a:lumMod val="75000"/>
                </a:schemeClr>
              </a:solidFill>
            </a:ln>
          </p:spPr>
          <p:style>
            <a:lnRef idx="2">
              <a:scrgbClr r="0" g="0" b="0"/>
            </a:lnRef>
            <a:fillRef idx="1">
              <a:scrgbClr r="0" g="0" b="0"/>
            </a:fillRef>
            <a:effectRef idx="0">
              <a:schemeClr val="accent3">
                <a:hueOff val="1897419"/>
                <a:satOff val="70000"/>
                <a:lumOff val="-10294"/>
                <a:alphaOff val="0"/>
              </a:schemeClr>
            </a:effectRef>
            <a:fontRef idx="minor">
              <a:schemeClr val="lt1"/>
            </a:fontRef>
          </p:style>
        </p:sp>
        <p:sp>
          <p:nvSpPr>
            <p:cNvPr id="42" name="L-Shape 41"/>
            <p:cNvSpPr/>
            <p:nvPr/>
          </p:nvSpPr>
          <p:spPr>
            <a:xfrm rot="5400000">
              <a:off x="8361296" y="1816373"/>
              <a:ext cx="1371942" cy="1721851"/>
            </a:xfrm>
            <a:prstGeom prst="corner">
              <a:avLst>
                <a:gd name="adj1" fmla="val 16120"/>
                <a:gd name="adj2" fmla="val 16110"/>
              </a:avLst>
            </a:prstGeom>
          </p:spPr>
          <p:style>
            <a:lnRef idx="2">
              <a:schemeClr val="accent3">
                <a:hueOff val="2168479"/>
                <a:satOff val="80000"/>
                <a:lumOff val="-11765"/>
                <a:alphaOff val="0"/>
              </a:schemeClr>
            </a:lnRef>
            <a:fillRef idx="1">
              <a:schemeClr val="accent3">
                <a:hueOff val="2168479"/>
                <a:satOff val="80000"/>
                <a:lumOff val="-11765"/>
                <a:alphaOff val="0"/>
              </a:schemeClr>
            </a:fillRef>
            <a:effectRef idx="0">
              <a:schemeClr val="accent3">
                <a:hueOff val="2168479"/>
                <a:satOff val="80000"/>
                <a:lumOff val="-11765"/>
                <a:alphaOff val="0"/>
              </a:schemeClr>
            </a:effectRef>
            <a:fontRef idx="minor">
              <a:schemeClr val="lt1"/>
            </a:fontRef>
          </p:style>
        </p:sp>
        <p:sp>
          <p:nvSpPr>
            <p:cNvPr id="43" name="Freeform 42"/>
            <p:cNvSpPr/>
            <p:nvPr/>
          </p:nvSpPr>
          <p:spPr>
            <a:xfrm>
              <a:off x="8444576" y="2179910"/>
              <a:ext cx="1554497" cy="1362607"/>
            </a:xfrm>
            <a:custGeom>
              <a:avLst/>
              <a:gdLst>
                <a:gd name="connsiteX0" fmla="*/ 0 w 1554497"/>
                <a:gd name="connsiteY0" fmla="*/ 0 h 1362607"/>
                <a:gd name="connsiteX1" fmla="*/ 1554497 w 1554497"/>
                <a:gd name="connsiteY1" fmla="*/ 0 h 1362607"/>
                <a:gd name="connsiteX2" fmla="*/ 1554497 w 1554497"/>
                <a:gd name="connsiteY2" fmla="*/ 1362607 h 1362607"/>
                <a:gd name="connsiteX3" fmla="*/ 0 w 1554497"/>
                <a:gd name="connsiteY3" fmla="*/ 1362607 h 1362607"/>
                <a:gd name="connsiteX4" fmla="*/ 0 w 1554497"/>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97" h="1362607">
                  <a:moveTo>
                    <a:pt x="0" y="0"/>
                  </a:moveTo>
                  <a:lnTo>
                    <a:pt x="1554497" y="0"/>
                  </a:lnTo>
                  <a:lnTo>
                    <a:pt x="1554497"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117475" lvl="0" indent="-117475" algn="l" defTabSz="800100">
                <a:lnSpc>
                  <a:spcPct val="90000"/>
                </a:lnSpc>
                <a:spcBef>
                  <a:spcPct val="0"/>
                </a:spcBef>
                <a:spcAft>
                  <a:spcPts val="0"/>
                </a:spcAft>
                <a:buFont typeface="Arial" panose="020B0604020202020204" pitchFamily="34" charset="0"/>
                <a:buChar char="•"/>
              </a:pPr>
              <a:r>
                <a:rPr lang="en-US" sz="1400" b="1" kern="1200" dirty="0">
                  <a:latin typeface="Arial" panose="020B0604020202020204" pitchFamily="34" charset="0"/>
                  <a:cs typeface="Arial" panose="020B0604020202020204" pitchFamily="34" charset="0"/>
                </a:rPr>
                <a:t>D2, D3</a:t>
              </a:r>
            </a:p>
            <a:p>
              <a:pPr marL="117475" lvl="0" indent="-117475" algn="l" defTabSz="800100">
                <a:lnSpc>
                  <a:spcPct val="90000"/>
                </a:lnSpc>
                <a:spcBef>
                  <a:spcPct val="0"/>
                </a:spcBef>
                <a:spcAft>
                  <a:spcPts val="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Committee Review</a:t>
              </a:r>
              <a:endParaRPr lang="en-US" sz="1400" b="1" kern="1200" dirty="0">
                <a:latin typeface="Arial" panose="020B0604020202020204" pitchFamily="34" charset="0"/>
                <a:cs typeface="Arial" panose="020B0604020202020204" pitchFamily="34" charset="0"/>
              </a:endParaRPr>
            </a:p>
            <a:p>
              <a:pPr lvl="0" algn="l" defTabSz="800100">
                <a:lnSpc>
                  <a:spcPct val="90000"/>
                </a:lnSpc>
                <a:spcBef>
                  <a:spcPct val="0"/>
                </a:spcBef>
              </a:pPr>
              <a:r>
                <a:rPr lang="en-US" sz="1400" b="1" i="1" kern="1200" dirty="0">
                  <a:solidFill>
                    <a:srgbClr val="0070C0"/>
                  </a:solidFill>
                  <a:latin typeface="Arial" panose="020B0604020202020204" pitchFamily="34" charset="0"/>
                  <a:cs typeface="Arial" panose="020B0604020202020204" pitchFamily="34" charset="0"/>
                </a:rPr>
                <a:t>Sept-Oct’21-</a:t>
              </a:r>
              <a:r>
                <a:rPr lang="en-US" sz="1400" b="1" i="1" kern="1200" dirty="0">
                  <a:solidFill>
                    <a:srgbClr val="FF0000"/>
                  </a:solidFill>
                  <a:latin typeface="Arial" panose="020B0604020202020204" pitchFamily="34" charset="0"/>
                  <a:cs typeface="Arial" panose="020B0604020202020204" pitchFamily="34" charset="0"/>
                </a:rPr>
                <a:t>D2</a:t>
              </a:r>
            </a:p>
            <a:p>
              <a:pPr lvl="0" algn="l" defTabSz="800100">
                <a:lnSpc>
                  <a:spcPct val="90000"/>
                </a:lnSpc>
                <a:spcBef>
                  <a:spcPct val="0"/>
                </a:spcBef>
              </a:pPr>
              <a:r>
                <a:rPr lang="en-US" sz="1400" b="1" i="1" dirty="0">
                  <a:solidFill>
                    <a:srgbClr val="0070C0"/>
                  </a:solidFill>
                  <a:latin typeface="Arial" panose="020B0604020202020204" pitchFamily="34" charset="0"/>
                  <a:cs typeface="Arial" panose="020B0604020202020204" pitchFamily="34" charset="0"/>
                </a:rPr>
                <a:t>Dec’21-</a:t>
              </a:r>
              <a:r>
                <a:rPr lang="en-US" sz="1400" b="1" i="1" dirty="0">
                  <a:solidFill>
                    <a:srgbClr val="FF0000"/>
                  </a:solidFill>
                  <a:latin typeface="Arial" panose="020B0604020202020204" pitchFamily="34" charset="0"/>
                  <a:cs typeface="Arial" panose="020B0604020202020204" pitchFamily="34" charset="0"/>
                </a:rPr>
                <a:t>D3</a:t>
              </a:r>
              <a:r>
                <a:rPr lang="en-US" sz="1400" b="1" i="1" dirty="0">
                  <a:solidFill>
                    <a:srgbClr val="0070C0"/>
                  </a:solidFill>
                  <a:latin typeface="Arial" panose="020B0604020202020204" pitchFamily="34" charset="0"/>
                  <a:cs typeface="Arial" panose="020B0604020202020204" pitchFamily="34" charset="0"/>
                </a:rPr>
                <a:t> </a:t>
              </a:r>
              <a:r>
                <a:rPr lang="en-US" sz="900" b="1" i="1" dirty="0">
                  <a:solidFill>
                    <a:srgbClr val="FF0000"/>
                  </a:solidFill>
                  <a:latin typeface="Arial" panose="020B0604020202020204" pitchFamily="34" charset="0"/>
                  <a:cs typeface="Arial" panose="020B0604020202020204" pitchFamily="34" charset="0"/>
                </a:rPr>
                <a:t>Tentative</a:t>
              </a:r>
              <a:endParaRPr lang="en-US" sz="1400" b="1" i="1" kern="1200" dirty="0">
                <a:solidFill>
                  <a:srgbClr val="FF0000"/>
                </a:solidFill>
                <a:latin typeface="Arial" panose="020B0604020202020204" pitchFamily="34" charset="0"/>
                <a:cs typeface="Arial" panose="020B0604020202020204" pitchFamily="34" charset="0"/>
              </a:endParaRPr>
            </a:p>
            <a:p>
              <a:pPr lvl="0" algn="l" defTabSz="800100">
                <a:lnSpc>
                  <a:spcPct val="90000"/>
                </a:lnSpc>
                <a:spcBef>
                  <a:spcPct val="0"/>
                </a:spcBef>
              </a:pPr>
              <a:r>
                <a:rPr lang="en-US" sz="1400" b="1" i="1" kern="1200" dirty="0">
                  <a:solidFill>
                    <a:srgbClr val="0070C0"/>
                  </a:solidFill>
                  <a:latin typeface="Arial" panose="020B0604020202020204" pitchFamily="34" charset="0"/>
                  <a:cs typeface="Arial" panose="020B0604020202020204" pitchFamily="34" charset="0"/>
                </a:rPr>
                <a:t>0-3 months</a:t>
              </a:r>
            </a:p>
          </p:txBody>
        </p:sp>
        <p:sp>
          <p:nvSpPr>
            <p:cNvPr id="44" name="Isosceles Triangle 43"/>
            <p:cNvSpPr/>
            <p:nvPr/>
          </p:nvSpPr>
          <p:spPr>
            <a:xfrm>
              <a:off x="9600253" y="1763353"/>
              <a:ext cx="169073" cy="46981"/>
            </a:xfrm>
            <a:prstGeom prst="triangle">
              <a:avLst>
                <a:gd name="adj" fmla="val 100000"/>
              </a:avLst>
            </a:prstGeom>
          </p:spPr>
          <p:style>
            <a:lnRef idx="2">
              <a:schemeClr val="accent3">
                <a:hueOff val="2439539"/>
                <a:satOff val="90000"/>
                <a:lumOff val="-13235"/>
                <a:alphaOff val="0"/>
              </a:schemeClr>
            </a:lnRef>
            <a:fillRef idx="1">
              <a:schemeClr val="accent3">
                <a:hueOff val="2439539"/>
                <a:satOff val="90000"/>
                <a:lumOff val="-13235"/>
                <a:alphaOff val="0"/>
              </a:schemeClr>
            </a:fillRef>
            <a:effectRef idx="0">
              <a:schemeClr val="accent3">
                <a:hueOff val="2439539"/>
                <a:satOff val="90000"/>
                <a:lumOff val="-13235"/>
                <a:alphaOff val="0"/>
              </a:schemeClr>
            </a:effectRef>
            <a:fontRef idx="minor">
              <a:schemeClr val="lt1"/>
            </a:fontRef>
          </p:style>
        </p:sp>
        <p:sp>
          <p:nvSpPr>
            <p:cNvPr id="45" name="L-Shape 44"/>
            <p:cNvSpPr/>
            <p:nvPr/>
          </p:nvSpPr>
          <p:spPr>
            <a:xfrm rot="5400000">
              <a:off x="10329987" y="1437855"/>
              <a:ext cx="1310389" cy="1721851"/>
            </a:xfrm>
            <a:prstGeom prst="corner">
              <a:avLst>
                <a:gd name="adj1" fmla="val 16120"/>
                <a:gd name="adj2" fmla="val 16110"/>
              </a:avLst>
            </a:prstGeom>
            <a:solidFill>
              <a:srgbClr val="00B050"/>
            </a:solidFill>
            <a:ln>
              <a:solidFill>
                <a:srgbClr val="00B050"/>
              </a:solidFill>
            </a:ln>
          </p:spPr>
          <p:style>
            <a:lnRef idx="2">
              <a:scrgbClr r="0" g="0" b="0"/>
            </a:lnRef>
            <a:fillRef idx="1">
              <a:scrgbClr r="0" g="0" b="0"/>
            </a:fillRef>
            <a:effectRef idx="0">
              <a:schemeClr val="accent3">
                <a:hueOff val="2710599"/>
                <a:satOff val="100000"/>
                <a:lumOff val="-14706"/>
                <a:alphaOff val="0"/>
              </a:schemeClr>
            </a:effectRef>
            <a:fontRef idx="minor">
              <a:schemeClr val="lt1"/>
            </a:fontRef>
          </p:style>
        </p:sp>
        <p:sp>
          <p:nvSpPr>
            <p:cNvPr id="46" name="Freeform 45"/>
            <p:cNvSpPr/>
            <p:nvPr/>
          </p:nvSpPr>
          <p:spPr>
            <a:xfrm>
              <a:off x="10295061" y="1814514"/>
              <a:ext cx="1554497" cy="1362607"/>
            </a:xfrm>
            <a:custGeom>
              <a:avLst/>
              <a:gdLst>
                <a:gd name="connsiteX0" fmla="*/ 0 w 1554497"/>
                <a:gd name="connsiteY0" fmla="*/ 0 h 1362607"/>
                <a:gd name="connsiteX1" fmla="*/ 1554497 w 1554497"/>
                <a:gd name="connsiteY1" fmla="*/ 0 h 1362607"/>
                <a:gd name="connsiteX2" fmla="*/ 1554497 w 1554497"/>
                <a:gd name="connsiteY2" fmla="*/ 1362607 h 1362607"/>
                <a:gd name="connsiteX3" fmla="*/ 0 w 1554497"/>
                <a:gd name="connsiteY3" fmla="*/ 1362607 h 1362607"/>
                <a:gd name="connsiteX4" fmla="*/ 0 w 1554497"/>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97" h="1362607">
                  <a:moveTo>
                    <a:pt x="0" y="0"/>
                  </a:moveTo>
                  <a:lnTo>
                    <a:pt x="1554497" y="0"/>
                  </a:lnTo>
                  <a:lnTo>
                    <a:pt x="1554497"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lvl="0" algn="l" defTabSz="800100">
                <a:lnSpc>
                  <a:spcPct val="90000"/>
                </a:lnSpc>
                <a:spcBef>
                  <a:spcPct val="0"/>
                </a:spcBef>
                <a:spcAft>
                  <a:spcPts val="0"/>
                </a:spcAft>
              </a:pPr>
              <a:r>
                <a:rPr lang="en-US" sz="1600" b="1" kern="1200" dirty="0">
                  <a:latin typeface="Arial" panose="020B0604020202020204" pitchFamily="34" charset="0"/>
                  <a:cs typeface="Arial" panose="020B0604020202020204" pitchFamily="34" charset="0"/>
                </a:rPr>
                <a:t>NIH</a:t>
              </a:r>
            </a:p>
            <a:p>
              <a:pPr lvl="0" algn="l" defTabSz="800100">
                <a:lnSpc>
                  <a:spcPct val="90000"/>
                </a:lnSpc>
                <a:spcBef>
                  <a:spcPct val="0"/>
                </a:spcBef>
                <a:spcAft>
                  <a:spcPts val="0"/>
                </a:spcAft>
              </a:pPr>
              <a:r>
                <a:rPr lang="en-US" sz="1600" b="1" kern="1200" dirty="0">
                  <a:latin typeface="Arial" panose="020B0604020202020204" pitchFamily="34" charset="0"/>
                  <a:cs typeface="Arial" panose="020B0604020202020204" pitchFamily="34" charset="0"/>
                </a:rPr>
                <a:t>Submission</a:t>
              </a:r>
            </a:p>
            <a:p>
              <a:pPr lvl="0" algn="l" defTabSz="800100">
                <a:lnSpc>
                  <a:spcPct val="90000"/>
                </a:lnSpc>
                <a:spcBef>
                  <a:spcPct val="0"/>
                </a:spcBef>
                <a:spcAft>
                  <a:spcPts val="0"/>
                </a:spcAft>
              </a:pPr>
              <a:r>
                <a:rPr lang="en-US" sz="1600" b="1" i="1" kern="1200" dirty="0">
                  <a:solidFill>
                    <a:srgbClr val="0070C0"/>
                  </a:solidFill>
                  <a:latin typeface="Arial" panose="020B0604020202020204" pitchFamily="34" charset="0"/>
                  <a:cs typeface="Arial" panose="020B0604020202020204" pitchFamily="34" charset="0"/>
                </a:rPr>
                <a:t>1 month</a:t>
              </a:r>
            </a:p>
          </p:txBody>
        </p:sp>
      </p:grpSp>
      <p:sp>
        <p:nvSpPr>
          <p:cNvPr id="5" name="Striped Right Arrow 4"/>
          <p:cNvSpPr/>
          <p:nvPr/>
        </p:nvSpPr>
        <p:spPr>
          <a:xfrm>
            <a:off x="429127" y="4830701"/>
            <a:ext cx="11602045" cy="81814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10078453" y="5546535"/>
            <a:ext cx="1776663" cy="1149171"/>
            <a:chOff x="9653336" y="5361201"/>
            <a:chExt cx="1776663" cy="1149171"/>
          </a:xfrm>
        </p:grpSpPr>
        <p:sp>
          <p:nvSpPr>
            <p:cNvPr id="17" name="Flowchart: Connector 16"/>
            <p:cNvSpPr/>
            <p:nvPr/>
          </p:nvSpPr>
          <p:spPr>
            <a:xfrm>
              <a:off x="9653336" y="5361201"/>
              <a:ext cx="406094" cy="33716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0059430" y="5361201"/>
              <a:ext cx="1319807" cy="355673"/>
            </a:xfrm>
            <a:prstGeom prst="rect">
              <a:avLst/>
            </a:prstGeom>
            <a:noFill/>
          </p:spPr>
          <p:txBody>
            <a:bodyPr wrap="square" rtlCol="0">
              <a:spAutoFit/>
            </a:bodyPr>
            <a:lstStyle/>
            <a:p>
              <a:r>
                <a:rPr lang="en-US" dirty="0"/>
                <a:t>Completed</a:t>
              </a:r>
            </a:p>
          </p:txBody>
        </p:sp>
        <p:sp>
          <p:nvSpPr>
            <p:cNvPr id="19" name="Flowchart: Connector 18"/>
            <p:cNvSpPr/>
            <p:nvPr/>
          </p:nvSpPr>
          <p:spPr>
            <a:xfrm>
              <a:off x="9653336" y="6152716"/>
              <a:ext cx="406094" cy="33716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110192" y="6154699"/>
              <a:ext cx="1319807" cy="355673"/>
            </a:xfrm>
            <a:prstGeom prst="rect">
              <a:avLst/>
            </a:prstGeom>
            <a:noFill/>
          </p:spPr>
          <p:txBody>
            <a:bodyPr wrap="square" rtlCol="0">
              <a:spAutoFit/>
            </a:bodyPr>
            <a:lstStyle/>
            <a:p>
              <a:r>
                <a:rPr lang="en-US" dirty="0"/>
                <a:t>Late</a:t>
              </a:r>
            </a:p>
          </p:txBody>
        </p:sp>
        <p:sp>
          <p:nvSpPr>
            <p:cNvPr id="21" name="Flowchart: Connector 20"/>
            <p:cNvSpPr/>
            <p:nvPr/>
          </p:nvSpPr>
          <p:spPr>
            <a:xfrm>
              <a:off x="9653336" y="5757950"/>
              <a:ext cx="406094" cy="337160"/>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0059430" y="5757950"/>
              <a:ext cx="1319807" cy="355673"/>
            </a:xfrm>
            <a:prstGeom prst="rect">
              <a:avLst/>
            </a:prstGeom>
            <a:noFill/>
          </p:spPr>
          <p:txBody>
            <a:bodyPr wrap="square" rtlCol="0">
              <a:spAutoFit/>
            </a:bodyPr>
            <a:lstStyle/>
            <a:p>
              <a:r>
                <a:rPr lang="en-US" dirty="0"/>
                <a:t>On track</a:t>
              </a:r>
            </a:p>
          </p:txBody>
        </p:sp>
      </p:grpSp>
      <p:sp>
        <p:nvSpPr>
          <p:cNvPr id="24" name="Flowchart: Connector 23"/>
          <p:cNvSpPr/>
          <p:nvPr/>
        </p:nvSpPr>
        <p:spPr>
          <a:xfrm>
            <a:off x="3723716" y="2653980"/>
            <a:ext cx="406094" cy="337160"/>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p:cNvSpPr/>
          <p:nvPr/>
        </p:nvSpPr>
        <p:spPr>
          <a:xfrm>
            <a:off x="5652322" y="2285161"/>
            <a:ext cx="406094" cy="337160"/>
          </a:xfrm>
          <a:prstGeom prst="flowChartConnector">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lowchart: Connector 25"/>
          <p:cNvSpPr/>
          <p:nvPr/>
        </p:nvSpPr>
        <p:spPr>
          <a:xfrm>
            <a:off x="7580928" y="1948001"/>
            <a:ext cx="406094" cy="337160"/>
          </a:xfrm>
          <a:prstGeom prst="flowChartConnector">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9509534" y="1610841"/>
            <a:ext cx="406094" cy="337160"/>
          </a:xfrm>
          <a:prstGeom prst="flowChartConnector">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11519382" y="1273681"/>
            <a:ext cx="406094" cy="337160"/>
          </a:xfrm>
          <a:prstGeom prst="flowChartConnector">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2621991" y="3235589"/>
            <a:ext cx="1736171" cy="911340"/>
          </a:xfrm>
          <a:custGeom>
            <a:avLst/>
            <a:gdLst>
              <a:gd name="connsiteX0" fmla="*/ 0 w 1736171"/>
              <a:gd name="connsiteY0" fmla="*/ 0 h 1362607"/>
              <a:gd name="connsiteX1" fmla="*/ 1736171 w 1736171"/>
              <a:gd name="connsiteY1" fmla="*/ 0 h 1362607"/>
              <a:gd name="connsiteX2" fmla="*/ 1736171 w 1736171"/>
              <a:gd name="connsiteY2" fmla="*/ 1362607 h 1362607"/>
              <a:gd name="connsiteX3" fmla="*/ 0 w 1736171"/>
              <a:gd name="connsiteY3" fmla="*/ 1362607 h 1362607"/>
              <a:gd name="connsiteX4" fmla="*/ 0 w 1736171"/>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6171" h="1362607">
                <a:moveTo>
                  <a:pt x="0" y="0"/>
                </a:moveTo>
                <a:lnTo>
                  <a:pt x="1736171" y="0"/>
                </a:lnTo>
                <a:lnTo>
                  <a:pt x="1736171"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117475" lvl="0" indent="-117475" defTabSz="800100">
              <a:lnSpc>
                <a:spcPct val="90000"/>
              </a:lnSpc>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Draft Proposal Development</a:t>
            </a:r>
          </a:p>
          <a:p>
            <a:pPr marL="117475" lvl="0" indent="-117475" defTabSz="800100">
              <a:lnSpc>
                <a:spcPct val="90000"/>
              </a:lnSpc>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Presentation to Committee </a:t>
            </a:r>
          </a:p>
          <a:p>
            <a:pPr lvl="0" defTabSz="800100">
              <a:lnSpc>
                <a:spcPct val="90000"/>
              </a:lnSpc>
              <a:spcBef>
                <a:spcPct val="0"/>
              </a:spcBef>
            </a:pPr>
            <a:r>
              <a:rPr lang="en-US" sz="1400" b="1" i="1" dirty="0">
                <a:solidFill>
                  <a:srgbClr val="0070C0"/>
                </a:solidFill>
                <a:latin typeface="Arial" panose="020B0604020202020204" pitchFamily="34" charset="0"/>
                <a:cs typeface="Arial" panose="020B0604020202020204" pitchFamily="34" charset="0"/>
              </a:rPr>
              <a:t>Mar-Apr’21 </a:t>
            </a:r>
            <a:endParaRPr lang="en-US" sz="1400" dirty="0">
              <a:latin typeface="Arial" panose="020B0604020202020204" pitchFamily="34" charset="0"/>
              <a:cs typeface="Arial" panose="020B0604020202020204" pitchFamily="34" charset="0"/>
            </a:endParaRPr>
          </a:p>
          <a:p>
            <a:pPr lvl="0" defTabSz="800100">
              <a:lnSpc>
                <a:spcPct val="90000"/>
              </a:lnSpc>
              <a:spcBef>
                <a:spcPct val="0"/>
              </a:spcBef>
              <a:spcAft>
                <a:spcPct val="35000"/>
              </a:spcAft>
            </a:pPr>
            <a:r>
              <a:rPr lang="en-US" sz="1400" b="1" i="1" dirty="0">
                <a:solidFill>
                  <a:srgbClr val="0070C0"/>
                </a:solidFill>
                <a:latin typeface="Arial" panose="020B0604020202020204" pitchFamily="34" charset="0"/>
                <a:cs typeface="Arial" panose="020B0604020202020204" pitchFamily="34" charset="0"/>
              </a:rPr>
              <a:t>0-2 months</a:t>
            </a:r>
            <a:r>
              <a:rPr lang="en-US" b="1" i="1" dirty="0">
                <a:solidFill>
                  <a:srgbClr val="0070C0"/>
                </a:solidFill>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49" name="Freeform 48"/>
          <p:cNvSpPr/>
          <p:nvPr/>
        </p:nvSpPr>
        <p:spPr>
          <a:xfrm>
            <a:off x="6546432" y="2561718"/>
            <a:ext cx="1736171" cy="911340"/>
          </a:xfrm>
          <a:custGeom>
            <a:avLst/>
            <a:gdLst>
              <a:gd name="connsiteX0" fmla="*/ 0 w 1736171"/>
              <a:gd name="connsiteY0" fmla="*/ 0 h 1362607"/>
              <a:gd name="connsiteX1" fmla="*/ 1736171 w 1736171"/>
              <a:gd name="connsiteY1" fmla="*/ 0 h 1362607"/>
              <a:gd name="connsiteX2" fmla="*/ 1736171 w 1736171"/>
              <a:gd name="connsiteY2" fmla="*/ 1362607 h 1362607"/>
              <a:gd name="connsiteX3" fmla="*/ 0 w 1736171"/>
              <a:gd name="connsiteY3" fmla="*/ 1362607 h 1362607"/>
              <a:gd name="connsiteX4" fmla="*/ 0 w 1736171"/>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6171" h="1362607">
                <a:moveTo>
                  <a:pt x="0" y="0"/>
                </a:moveTo>
                <a:lnTo>
                  <a:pt x="1736171" y="0"/>
                </a:lnTo>
                <a:lnTo>
                  <a:pt x="1736171"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117475" lvl="0" indent="-117475" algn="l" defTabSz="800100">
              <a:lnSpc>
                <a:spcPct val="90000"/>
              </a:lnSpc>
              <a:spcBef>
                <a:spcPct val="0"/>
              </a:spcBef>
              <a:spcAft>
                <a:spcPts val="0"/>
              </a:spcAft>
              <a:buFont typeface="Arial" panose="020B0604020202020204" pitchFamily="34" charset="0"/>
              <a:buChar char="•"/>
            </a:pPr>
            <a:r>
              <a:rPr lang="en-US" sz="1400" b="1" kern="1200" dirty="0">
                <a:latin typeface="Arial" panose="020B0604020202020204" pitchFamily="34" charset="0"/>
                <a:cs typeface="Arial" panose="020B0604020202020204" pitchFamily="34" charset="0"/>
              </a:rPr>
              <a:t>Report Writing</a:t>
            </a:r>
          </a:p>
          <a:p>
            <a:pPr marL="117475" indent="-117475" defTabSz="800100">
              <a:lnSpc>
                <a:spcPct val="90000"/>
              </a:lnSpc>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Send Update.</a:t>
            </a:r>
          </a:p>
          <a:p>
            <a:pPr lvl="0" algn="l" defTabSz="800100">
              <a:lnSpc>
                <a:spcPct val="90000"/>
              </a:lnSpc>
              <a:spcBef>
                <a:spcPct val="0"/>
              </a:spcBef>
            </a:pPr>
            <a:r>
              <a:rPr lang="en-US" sz="1400" b="1" i="1" kern="1200" dirty="0">
                <a:solidFill>
                  <a:srgbClr val="0070C0"/>
                </a:solidFill>
                <a:latin typeface="Arial" panose="020B0604020202020204" pitchFamily="34" charset="0"/>
                <a:cs typeface="Arial" panose="020B0604020202020204" pitchFamily="34" charset="0"/>
              </a:rPr>
              <a:t>July-Sept’21</a:t>
            </a:r>
          </a:p>
          <a:p>
            <a:pPr lvl="0" algn="l" defTabSz="800100">
              <a:lnSpc>
                <a:spcPct val="90000"/>
              </a:lnSpc>
              <a:spcBef>
                <a:spcPct val="0"/>
              </a:spcBef>
            </a:pPr>
            <a:r>
              <a:rPr lang="en-US" sz="1400" b="1" i="1" kern="1200" dirty="0">
                <a:solidFill>
                  <a:srgbClr val="0070C0"/>
                </a:solidFill>
                <a:latin typeface="Arial" panose="020B0604020202020204" pitchFamily="34" charset="0"/>
                <a:cs typeface="Arial" panose="020B0604020202020204" pitchFamily="34" charset="0"/>
              </a:rPr>
              <a:t>0-3 months </a:t>
            </a:r>
          </a:p>
          <a:p>
            <a:pPr lvl="0" algn="l" defTabSz="800100">
              <a:lnSpc>
                <a:spcPct val="90000"/>
              </a:lnSpc>
              <a:spcBef>
                <a:spcPct val="0"/>
              </a:spcBef>
              <a:spcAft>
                <a:spcPct val="35000"/>
              </a:spcAft>
            </a:pPr>
            <a:endParaRPr lang="en-US" sz="1400" kern="1200" dirty="0">
              <a:latin typeface="Arial" panose="020B0604020202020204" pitchFamily="34" charset="0"/>
              <a:cs typeface="Arial" panose="020B0604020202020204" pitchFamily="34" charset="0"/>
            </a:endParaRPr>
          </a:p>
        </p:txBody>
      </p:sp>
      <p:sp>
        <p:nvSpPr>
          <p:cNvPr id="50" name="Flowchart: Connector 49"/>
          <p:cNvSpPr/>
          <p:nvPr/>
        </p:nvSpPr>
        <p:spPr>
          <a:xfrm>
            <a:off x="1737189" y="3026108"/>
            <a:ext cx="406094" cy="337160"/>
          </a:xfrm>
          <a:prstGeom prst="flowChartConnector">
            <a:avLst/>
          </a:prstGeom>
          <a:solidFill>
            <a:srgbClr val="00B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1">
            <a:extLst>
              <a:ext uri="{FF2B5EF4-FFF2-40B4-BE49-F238E27FC236}">
                <a16:creationId xmlns:a16="http://schemas.microsoft.com/office/drawing/2014/main" id="{A1B37959-3318-4DF4-8777-2EA49CB278E1}"/>
              </a:ext>
            </a:extLst>
          </p:cNvPr>
          <p:cNvSpPr>
            <a:spLocks noGrp="1"/>
          </p:cNvSpPr>
          <p:nvPr>
            <p:ph type="title"/>
          </p:nvPr>
        </p:nvSpPr>
        <p:spPr>
          <a:xfrm>
            <a:off x="420119" y="211016"/>
            <a:ext cx="11425988" cy="607332"/>
          </a:xfrm>
          <a:solidFill>
            <a:srgbClr val="00B0F0"/>
          </a:solidFill>
        </p:spPr>
        <p:txBody>
          <a:bodyPr>
            <a:normAutofit/>
          </a:bodyPr>
          <a:lstStyle/>
          <a:p>
            <a:pPr algn="ctr"/>
            <a:r>
              <a:rPr lang="en-US" sz="2000" b="1" dirty="0">
                <a:latin typeface="Arial" panose="020B0604020202020204" pitchFamily="34" charset="0"/>
                <a:cs typeface="Arial" panose="020B0604020202020204" pitchFamily="34" charset="0"/>
              </a:rPr>
              <a:t>Timeline (January – Dec 2021)</a:t>
            </a:r>
          </a:p>
        </p:txBody>
      </p:sp>
    </p:spTree>
    <p:extLst>
      <p:ext uri="{BB962C8B-B14F-4D97-AF65-F5344CB8AC3E}">
        <p14:creationId xmlns:p14="http://schemas.microsoft.com/office/powerpoint/2010/main" val="33276609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BACKUP SLIDES</a:t>
            </a:r>
          </a:p>
        </p:txBody>
      </p:sp>
    </p:spTree>
    <p:extLst>
      <p:ext uri="{BB962C8B-B14F-4D97-AF65-F5344CB8AC3E}">
        <p14:creationId xmlns:p14="http://schemas.microsoft.com/office/powerpoint/2010/main" val="21967444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Example Data:</a:t>
            </a:r>
            <a:endParaRPr lang="en-US" sz="2000" b="1" dirty="0">
              <a:solidFill>
                <a:schemeClr val="bg1"/>
              </a:solidFill>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537029" y="884903"/>
            <a:ext cx="11212148" cy="5619413"/>
          </a:xfrm>
        </p:spPr>
        <p:txBody>
          <a:bodyPr>
            <a:noAutofit/>
          </a:bodyPr>
          <a:lstStyle/>
          <a:p>
            <a:pPr marL="0" indent="0">
              <a:buNone/>
            </a:pPr>
            <a:r>
              <a:rPr lang="en-US" sz="1400" b="1" dirty="0">
                <a:latin typeface="Arial" panose="020B0604020202020204" pitchFamily="34" charset="0"/>
                <a:cs typeface="Arial" panose="020B0604020202020204" pitchFamily="34" charset="0"/>
              </a:rPr>
              <a:t>More data can be found within the PLOTS directory:</a:t>
            </a: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The next slide shows the plot of relative fatal log10 index vs increasing SOC categories level 1.  11XXXX, 12XXXX, 13XXXX…., for the GENDER category.</a:t>
            </a: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The slide after that, shows the plot of relative fatal log10 index vs increasing SOC categories level 6.  110000, 111000, 111010…., for the GENDER category. </a:t>
            </a: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b="1" dirty="0">
                <a:latin typeface="Arial" panose="020B0604020202020204" pitchFamily="34" charset="0"/>
                <a:cs typeface="Arial" panose="020B0604020202020204" pitchFamily="34" charset="0"/>
              </a:rPr>
              <a:t>OBSERVATIONS:</a:t>
            </a:r>
          </a:p>
          <a:p>
            <a:pPr marL="342900" indent="-342900">
              <a:buAutoNum type="arabicParenR"/>
            </a:pPr>
            <a:r>
              <a:rPr lang="en-US" sz="1400" dirty="0">
                <a:latin typeface="Arial" panose="020B0604020202020204" pitchFamily="34" charset="0"/>
                <a:cs typeface="Arial" panose="020B0604020202020204" pitchFamily="34" charset="0"/>
              </a:rPr>
              <a:t>Since, the relative index is a function of, </a:t>
            </a:r>
            <a:r>
              <a:rPr lang="en-US" sz="1400" dirty="0" err="1">
                <a:latin typeface="Arial" panose="020B0604020202020204" pitchFamily="34" charset="0"/>
                <a:cs typeface="Arial" panose="020B0604020202020204" pitchFamily="34" charset="0"/>
              </a:rPr>
              <a:t>y</a:t>
            </a:r>
            <a:r>
              <a:rPr lang="en-US" sz="1400" baseline="-25000" dirty="0" err="1">
                <a:latin typeface="Arial" panose="020B0604020202020204" pitchFamily="34" charset="0"/>
                <a:cs typeface="Arial" panose="020B0604020202020204" pitchFamily="34" charset="0"/>
              </a:rPr>
              <a:t>log</a:t>
            </a:r>
            <a:r>
              <a:rPr lang="en-US" sz="1400" dirty="0">
                <a:latin typeface="Arial" panose="020B0604020202020204" pitchFamily="34" charset="0"/>
                <a:cs typeface="Arial" panose="020B0604020202020204" pitchFamily="34" charset="0"/>
              </a:rPr>
              <a:t>  =  [-1 * log10(</a:t>
            </a:r>
            <a:r>
              <a:rPr lang="en-US" sz="1400" dirty="0" err="1">
                <a:latin typeface="Arial" panose="020B0604020202020204" pitchFamily="34" charset="0"/>
                <a:cs typeface="Arial" panose="020B0604020202020204" pitchFamily="34" charset="0"/>
              </a:rPr>
              <a:t>y</a:t>
            </a:r>
            <a:r>
              <a:rPr lang="en-US" sz="1400" baseline="-25000" dirty="0" err="1">
                <a:latin typeface="Arial" panose="020B0604020202020204" pitchFamily="34" charset="0"/>
                <a:cs typeface="Arial" panose="020B0604020202020204" pitchFamily="34" charset="0"/>
              </a:rPr>
              <a:t>data</a:t>
            </a:r>
            <a:r>
              <a:rPr lang="en-US" sz="1400" dirty="0">
                <a:latin typeface="Arial" panose="020B0604020202020204" pitchFamily="34" charset="0"/>
                <a:cs typeface="Arial" panose="020B0604020202020204" pitchFamily="34" charset="0"/>
              </a:rPr>
              <a:t>)], then a higher relative log index value correlates to a small fatality/injury rate. Since the categories on the x axis are ranked from left to right with increasing job risk. We can see a positive slope, that indicates that people with a higher perception of risk have a lower fatality rate.</a:t>
            </a:r>
          </a:p>
          <a:p>
            <a:pPr marL="342900" indent="-342900">
              <a:buAutoNum type="arabicParenR"/>
            </a:pPr>
            <a:r>
              <a:rPr lang="en-US" sz="1400" dirty="0">
                <a:latin typeface="Arial" panose="020B0604020202020204" pitchFamily="34" charset="0"/>
                <a:cs typeface="Arial" panose="020B0604020202020204" pitchFamily="34" charset="0"/>
              </a:rPr>
              <a:t>We also believe that we see a relationship of injury count, fatal count, and </a:t>
            </a:r>
            <a:r>
              <a:rPr lang="en-US" sz="1400" dirty="0" err="1">
                <a:latin typeface="Arial" panose="020B0604020202020204" pitchFamily="34" charset="0"/>
                <a:cs typeface="Arial" panose="020B0604020202020204" pitchFamily="34" charset="0"/>
              </a:rPr>
              <a:t>soc_code</a:t>
            </a:r>
            <a:r>
              <a:rPr lang="en-US" sz="1400" dirty="0">
                <a:latin typeface="Arial" panose="020B0604020202020204" pitchFamily="34" charset="0"/>
                <a:cs typeface="Arial" panose="020B0604020202020204" pitchFamily="34" charset="0"/>
              </a:rPr>
              <a:t> combination. Therefore, we should be able to predict a fatality count given an </a:t>
            </a:r>
            <a:r>
              <a:rPr lang="en-US" sz="1400" dirty="0" err="1">
                <a:latin typeface="Arial" panose="020B0604020202020204" pitchFamily="34" charset="0"/>
                <a:cs typeface="Arial" panose="020B0604020202020204" pitchFamily="34" charset="0"/>
              </a:rPr>
              <a:t>soc_code</a:t>
            </a:r>
            <a:r>
              <a:rPr lang="en-US" sz="1400" dirty="0">
                <a:latin typeface="Arial" panose="020B0604020202020204" pitchFamily="34" charset="0"/>
                <a:cs typeface="Arial" panose="020B0604020202020204" pitchFamily="34" charset="0"/>
              </a:rPr>
              <a:t> and injury count. </a:t>
            </a:r>
          </a:p>
          <a:p>
            <a:pPr marL="342900" indent="-342900">
              <a:buAutoNum type="arabicParenR"/>
            </a:pPr>
            <a:r>
              <a:rPr lang="en-US" sz="1400" dirty="0">
                <a:latin typeface="Arial" panose="020B0604020202020204" pitchFamily="34" charset="0"/>
                <a:cs typeface="Arial" panose="020B0604020202020204" pitchFamily="34" charset="0"/>
              </a:rPr>
              <a:t>Any other suggestions as to what other potential statistical measurements we can perform, would be appreciated?</a:t>
            </a: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 </a:t>
            </a: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sp>
        <p:nvSpPr>
          <p:cNvPr id="7" name="TextBox 6"/>
          <p:cNvSpPr txBox="1"/>
          <p:nvPr/>
        </p:nvSpPr>
        <p:spPr>
          <a:xfrm>
            <a:off x="2766977" y="1791415"/>
            <a:ext cx="6361165" cy="338554"/>
          </a:xfrm>
          <a:prstGeom prst="rect">
            <a:avLst/>
          </a:prstGeom>
          <a:noFill/>
        </p:spPr>
        <p:txBody>
          <a:bodyPr wrap="none" rtlCol="0">
            <a:spAutoFit/>
          </a:bodyPr>
          <a:lstStyle/>
          <a:p>
            <a:r>
              <a:rPr lang="en-US" sz="1600" b="1" dirty="0">
                <a:solidFill>
                  <a:schemeClr val="bg1"/>
                </a:solidFill>
                <a:hlinkClick r:id="rId2"/>
              </a:rPr>
              <a:t>https://github.com/ehsintegration/yfd-phd-bls-data/tree/master/PLOTS</a:t>
            </a:r>
            <a:endParaRPr lang="en-US" sz="1600" dirty="0"/>
          </a:p>
        </p:txBody>
      </p:sp>
    </p:spTree>
    <p:extLst>
      <p:ext uri="{BB962C8B-B14F-4D97-AF65-F5344CB8AC3E}">
        <p14:creationId xmlns:p14="http://schemas.microsoft.com/office/powerpoint/2010/main" val="2627910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DATA OVERVIEW</a:t>
            </a:r>
          </a:p>
        </p:txBody>
      </p:sp>
    </p:spTree>
    <p:extLst>
      <p:ext uri="{BB962C8B-B14F-4D97-AF65-F5344CB8AC3E}">
        <p14:creationId xmlns:p14="http://schemas.microsoft.com/office/powerpoint/2010/main" val="14058763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0574" y="700391"/>
            <a:ext cx="11117942" cy="6033896"/>
          </a:xfrm>
        </p:spPr>
        <p:txBody>
          <a:bodyPr>
            <a:noAutofit/>
          </a:bodyPr>
          <a:lstStyle/>
          <a:p>
            <a:r>
              <a:rPr lang="en-US" sz="1800" dirty="0">
                <a:latin typeface="Arial" panose="020B0604020202020204" pitchFamily="34" charset="0"/>
                <a:cs typeface="Arial" panose="020B0604020202020204" pitchFamily="34" charset="0"/>
              </a:rPr>
              <a:t>The data collected is publicly available as these industries are subject to reporting their injuries, illnesses and fatalities to their corresponding state once an employee has incurred a recordable case and annually to the US Department of Labor Bureau of Labor Statistics.  </a:t>
            </a:r>
          </a:p>
          <a:p>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Data availability: </a:t>
            </a:r>
            <a:r>
              <a:rPr lang="en-US" sz="1800" dirty="0">
                <a:latin typeface="Arial" panose="020B0604020202020204" pitchFamily="34" charset="0"/>
                <a:cs typeface="Arial" panose="020B0604020202020204" pitchFamily="34" charset="0"/>
              </a:rPr>
              <a:t>The data will be retrieved from Federal databases from the US Department of Labor (U.S. Bureau of Labor Statistics, 2022).</a:t>
            </a:r>
          </a:p>
          <a:p>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Multi-screen data search (2011-2018): </a:t>
            </a:r>
            <a:r>
              <a:rPr lang="en-US" sz="1800" dirty="0">
                <a:latin typeface="Arial" panose="020B0604020202020204" pitchFamily="34" charset="0"/>
                <a:cs typeface="Arial" panose="020B0604020202020204" pitchFamily="34" charset="0"/>
                <a:hlinkClick r:id="rId3">
                  <a:extLst>
                    <a:ext uri="{A12FA001-AC4F-418D-AE19-62706E023703}">
                      <ahyp:hlinkClr xmlns="" xmlns:ahyp="http://schemas.microsoft.com/office/drawing/2018/hyperlinkcolor" val="tx"/>
                    </a:ext>
                  </a:extLst>
                </a:hlinkClick>
              </a:rPr>
              <a:t>https://www.bls.gov/iif/data.htm</a:t>
            </a:r>
            <a:r>
              <a:rPr lang="en-US" sz="1800" dirty="0">
                <a:latin typeface="Arial" panose="020B0604020202020204" pitchFamily="34" charset="0"/>
                <a:cs typeface="Arial" panose="020B0604020202020204" pitchFamily="34" charset="0"/>
              </a:rPr>
              <a:t> (U.S. Bureau of Labor Statistics, 2022).</a:t>
            </a:r>
          </a:p>
          <a:p>
            <a:pPr lvl="1">
              <a:buFont typeface="Courier New" panose="02070309020205020404" pitchFamily="49" charset="0"/>
              <a:buChar char="o"/>
            </a:pPr>
            <a:r>
              <a:rPr lang="en-US" sz="1800" dirty="0">
                <a:solidFill>
                  <a:srgbClr val="00B050"/>
                </a:solidFill>
                <a:latin typeface="Arial" panose="020B0604020202020204" pitchFamily="34" charset="0"/>
                <a:cs typeface="Arial" panose="020B0604020202020204" pitchFamily="34" charset="0"/>
              </a:rPr>
              <a:t>Data collected and converted to CSV format was stored at : </a:t>
            </a:r>
            <a:r>
              <a:rPr lang="en-US" sz="1800" dirty="0">
                <a:solidFill>
                  <a:srgbClr val="00B050"/>
                </a:solidFill>
                <a:hlinkClick r:id="rId4"/>
              </a:rPr>
              <a:t>https://github.com/ehsintegration/yfd-phd-bls-data/tree/master/DATA</a:t>
            </a:r>
            <a:endParaRPr lang="en-US" sz="1800" dirty="0">
              <a:solidFill>
                <a:srgbClr val="00B050"/>
              </a:solidFill>
            </a:endParaRPr>
          </a:p>
          <a:p>
            <a:pPr marL="457200" lvl="1" indent="0">
              <a:buNone/>
            </a:pPr>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Copyrights, publications, licensing and data protection, : </a:t>
            </a:r>
            <a:r>
              <a:rPr lang="en-US" sz="1800" dirty="0">
                <a:latin typeface="Arial" panose="020B0604020202020204" pitchFamily="34" charset="0"/>
                <a:cs typeface="Arial" panose="020B0604020202020204" pitchFamily="34" charset="0"/>
                <a:hlinkClick r:id="rId5">
                  <a:extLst>
                    <a:ext uri="{A12FA001-AC4F-418D-AE19-62706E023703}">
                      <ahyp:hlinkClr xmlns="" xmlns:ahyp="http://schemas.microsoft.com/office/drawing/2018/hyperlinkcolor" val="tx"/>
                    </a:ext>
                  </a:extLst>
                </a:hlinkClick>
              </a:rPr>
              <a:t>https://www.bls.gov/opub/</a:t>
            </a:r>
            <a:r>
              <a:rPr lang="en-US" sz="1800" dirty="0">
                <a:latin typeface="Arial" panose="020B0604020202020204" pitchFamily="34" charset="0"/>
                <a:cs typeface="Arial" panose="020B0604020202020204" pitchFamily="34" charset="0"/>
              </a:rPr>
              <a:t>  (U.S. Bureau of Labor Statistics, 2022).</a:t>
            </a:r>
          </a:p>
          <a:p>
            <a:endParaRPr lang="en-US" sz="18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Licensing:  </a:t>
            </a:r>
            <a:r>
              <a:rPr lang="en-US" sz="1600" dirty="0">
                <a:latin typeface="Arial" panose="020B0604020202020204" pitchFamily="34" charset="0"/>
                <a:cs typeface="Arial" panose="020B0604020202020204" pitchFamily="34" charset="0"/>
              </a:rPr>
              <a:t>The data retrieved from “Data.gov” can be used without cost or a licensing requirement. </a:t>
            </a:r>
            <a:endParaRPr lang="en-US" sz="12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Copyrights, publications:  </a:t>
            </a:r>
            <a:r>
              <a:rPr lang="en-US" sz="1600" dirty="0">
                <a:latin typeface="Arial" panose="020B0604020202020204" pitchFamily="34" charset="0"/>
                <a:cs typeface="Arial" panose="020B0604020202020204" pitchFamily="34" charset="0"/>
              </a:rPr>
              <a:t>The Bureau of Labor Statistics requests that they be cited when the data is used.</a:t>
            </a:r>
            <a:endParaRPr lang="en-US" sz="1600" b="1"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Data protection:  </a:t>
            </a:r>
            <a:r>
              <a:rPr lang="en-US" sz="1600" dirty="0">
                <a:latin typeface="Arial" panose="020B0604020202020204" pitchFamily="34" charset="0"/>
                <a:cs typeface="Arial" panose="020B0604020202020204" pitchFamily="34" charset="0"/>
              </a:rPr>
              <a:t>The data is protected in an official site “Data.gov” from the US Government and it complies with Computer Fraud and Abuse Act of 1986 and the National Information Infrastructure Protection Act. The data integrity of the injured or deceased employee has already been protected by the collecting entity.</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a:t>
            </a:r>
          </a:p>
        </p:txBody>
      </p:sp>
    </p:spTree>
    <p:extLst>
      <p:ext uri="{BB962C8B-B14F-4D97-AF65-F5344CB8AC3E}">
        <p14:creationId xmlns:p14="http://schemas.microsoft.com/office/powerpoint/2010/main" val="35725991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0815" y="615386"/>
            <a:ext cx="6730323" cy="5968415"/>
          </a:xfrm>
        </p:spPr>
        <p:txBody>
          <a:bodyPr>
            <a:normAutofit fontScale="62500" lnSpcReduction="20000"/>
          </a:bodyPr>
          <a:lstStyle/>
          <a:p>
            <a:pPr marL="0" indent="0">
              <a:lnSpc>
                <a:spcPct val="120000"/>
              </a:lnSpc>
              <a:spcBef>
                <a:spcPts val="0"/>
              </a:spcBef>
              <a:buNone/>
            </a:pPr>
            <a:endParaRPr lang="en-US" sz="2500" dirty="0">
              <a:latin typeface="Arial" panose="020B0604020202020204" pitchFamily="34" charset="0"/>
              <a:cs typeface="Arial" panose="020B0604020202020204" pitchFamily="34" charset="0"/>
            </a:endParaRPr>
          </a:p>
          <a:p>
            <a:pPr marL="0" indent="0">
              <a:lnSpc>
                <a:spcPct val="120000"/>
              </a:lnSpc>
              <a:spcBef>
                <a:spcPts val="0"/>
              </a:spcBef>
              <a:buNone/>
            </a:pPr>
            <a:r>
              <a:rPr lang="en-US" sz="2500" b="1" dirty="0">
                <a:latin typeface="Arial" panose="020B0604020202020204" pitchFamily="34" charset="0"/>
                <a:cs typeface="Arial" panose="020B0604020202020204" pitchFamily="34" charset="0"/>
              </a:rPr>
              <a:t>For our proposed risk analysis, we will be:</a:t>
            </a:r>
          </a:p>
          <a:p>
            <a:pPr marL="0" indent="0">
              <a:lnSpc>
                <a:spcPct val="120000"/>
              </a:lnSpc>
              <a:spcBef>
                <a:spcPts val="0"/>
              </a:spcBef>
              <a:buNone/>
            </a:pPr>
            <a:endParaRPr lang="en-US" sz="2500" b="1" dirty="0">
              <a:latin typeface="Arial" panose="020B0604020202020204" pitchFamily="34" charset="0"/>
              <a:cs typeface="Arial" panose="020B0604020202020204" pitchFamily="34" charset="0"/>
            </a:endParaRP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Obtained fatality and workplace injury data from the department of US Labor Statistics.  </a:t>
            </a: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Collected data for over for over </a:t>
            </a:r>
            <a:r>
              <a:rPr lang="en-US" sz="2500" b="1" dirty="0">
                <a:latin typeface="Arial" panose="020B0604020202020204" pitchFamily="34" charset="0"/>
                <a:cs typeface="Arial" panose="020B0604020202020204" pitchFamily="34" charset="0"/>
              </a:rPr>
              <a:t>nine hundred (900) </a:t>
            </a:r>
            <a:r>
              <a:rPr lang="en-US" sz="2500" dirty="0">
                <a:latin typeface="Arial" panose="020B0604020202020204" pitchFamily="34" charset="0"/>
                <a:cs typeface="Arial" panose="020B0604020202020204" pitchFamily="34" charset="0"/>
              </a:rPr>
              <a:t>occupations within an </a:t>
            </a:r>
            <a:r>
              <a:rPr lang="en-US" sz="2500" b="1" dirty="0">
                <a:latin typeface="Arial" panose="020B0604020202020204" pitchFamily="34" charset="0"/>
                <a:cs typeface="Arial" panose="020B0604020202020204" pitchFamily="34" charset="0"/>
              </a:rPr>
              <a:t>eight (8) year </a:t>
            </a:r>
            <a:r>
              <a:rPr lang="en-US" sz="2500" dirty="0">
                <a:latin typeface="Arial" panose="020B0604020202020204" pitchFamily="34" charset="0"/>
                <a:cs typeface="Arial" panose="020B0604020202020204" pitchFamily="34" charset="0"/>
              </a:rPr>
              <a:t>period.</a:t>
            </a: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We also have multiple datasets for different </a:t>
            </a:r>
            <a:r>
              <a:rPr lang="en-US" sz="2500" b="1" dirty="0">
                <a:latin typeface="Arial" panose="020B0604020202020204" pitchFamily="34" charset="0"/>
                <a:cs typeface="Arial" panose="020B0604020202020204" pitchFamily="34" charset="0"/>
              </a:rPr>
              <a:t>INJURY and FATALITY</a:t>
            </a:r>
            <a:r>
              <a:rPr lang="en-US" sz="2500" dirty="0">
                <a:latin typeface="Arial" panose="020B0604020202020204" pitchFamily="34" charset="0"/>
                <a:cs typeface="Arial" panose="020B0604020202020204" pitchFamily="34" charset="0"/>
              </a:rPr>
              <a:t> counts by categories of: OCCUPATION, GENDER, AGE, RACE .</a:t>
            </a:r>
          </a:p>
          <a:p>
            <a:pPr marL="0" indent="0">
              <a:lnSpc>
                <a:spcPct val="120000"/>
              </a:lnSpc>
              <a:spcBef>
                <a:spcPts val="0"/>
              </a:spcBef>
              <a:buNone/>
            </a:pPr>
            <a:endParaRPr lang="en-US" sz="2500" dirty="0">
              <a:latin typeface="Arial" panose="020B0604020202020204" pitchFamily="34" charset="0"/>
              <a:cs typeface="Arial" panose="020B0604020202020204" pitchFamily="34" charset="0"/>
            </a:endParaRPr>
          </a:p>
          <a:p>
            <a:pPr marL="0" indent="0">
              <a:lnSpc>
                <a:spcPct val="120000"/>
              </a:lnSpc>
              <a:spcBef>
                <a:spcPts val="0"/>
              </a:spcBef>
              <a:buNone/>
            </a:pPr>
            <a:r>
              <a:rPr lang="en-US" sz="2500" dirty="0">
                <a:latin typeface="Arial" panose="020B0604020202020204" pitchFamily="34" charset="0"/>
                <a:cs typeface="Arial" panose="020B0604020202020204" pitchFamily="34" charset="0"/>
              </a:rPr>
              <a:t>The </a:t>
            </a:r>
            <a:r>
              <a:rPr lang="en-US" sz="2500" b="1" dirty="0">
                <a:latin typeface="Arial" panose="020B0604020202020204" pitchFamily="34" charset="0"/>
                <a:cs typeface="Arial" panose="020B0604020202020204" pitchFamily="34" charset="0"/>
              </a:rPr>
              <a:t>SOCJOBCODE:</a:t>
            </a:r>
          </a:p>
          <a:p>
            <a:pPr marL="0" indent="0">
              <a:lnSpc>
                <a:spcPct val="120000"/>
              </a:lnSpc>
              <a:spcBef>
                <a:spcPts val="0"/>
              </a:spcBef>
              <a:buNone/>
            </a:pPr>
            <a:endParaRPr lang="en-US" sz="2500" b="1" dirty="0">
              <a:latin typeface="Arial" panose="020B0604020202020204" pitchFamily="34" charset="0"/>
              <a:cs typeface="Arial" panose="020B0604020202020204" pitchFamily="34" charset="0"/>
            </a:endParaRPr>
          </a:p>
          <a:p>
            <a:pPr>
              <a:lnSpc>
                <a:spcPct val="120000"/>
              </a:lnSpc>
              <a:spcBef>
                <a:spcPts val="0"/>
              </a:spcBef>
            </a:pPr>
            <a:r>
              <a:rPr lang="en-US" sz="2500" dirty="0">
                <a:latin typeface="Arial" panose="020B0604020202020204" pitchFamily="34" charset="0"/>
                <a:cs typeface="Arial" panose="020B0604020202020204" pitchFamily="34" charset="0"/>
              </a:rPr>
              <a:t>Is a numerical categorical classification system, that is used to encode the occupational type.  It is encoded such that it can also be used as an </a:t>
            </a:r>
            <a:r>
              <a:rPr lang="en-US" sz="2500" b="1" dirty="0">
                <a:latin typeface="Arial" panose="020B0604020202020204" pitchFamily="34" charset="0"/>
                <a:cs typeface="Arial" panose="020B0604020202020204" pitchFamily="34" charset="0"/>
              </a:rPr>
              <a:t>independent variable</a:t>
            </a:r>
            <a:r>
              <a:rPr lang="en-US" sz="2500" dirty="0">
                <a:latin typeface="Arial" panose="020B0604020202020204" pitchFamily="34" charset="0"/>
                <a:cs typeface="Arial" panose="020B0604020202020204" pitchFamily="34" charset="0"/>
              </a:rPr>
              <a:t>. </a:t>
            </a:r>
          </a:p>
          <a:p>
            <a:pPr>
              <a:lnSpc>
                <a:spcPct val="120000"/>
              </a:lnSpc>
              <a:spcBef>
                <a:spcPts val="0"/>
              </a:spcBef>
            </a:pPr>
            <a:r>
              <a:rPr lang="en-US" sz="2500" dirty="0">
                <a:latin typeface="Arial" panose="020B0604020202020204" pitchFamily="34" charset="0"/>
                <a:cs typeface="Arial" panose="020B0604020202020204" pitchFamily="34" charset="0"/>
              </a:rPr>
              <a:t>It is a six-digit number, where the numeric place value implements an administrative encoding.</a:t>
            </a:r>
          </a:p>
          <a:p>
            <a:pPr>
              <a:lnSpc>
                <a:spcPct val="120000"/>
              </a:lnSpc>
              <a:spcBef>
                <a:spcPts val="0"/>
              </a:spcBef>
            </a:pPr>
            <a:r>
              <a:rPr lang="en-US" sz="2500" dirty="0">
                <a:latin typeface="Arial" panose="020B0604020202020204" pitchFamily="34" charset="0"/>
                <a:cs typeface="Arial" panose="020B0604020202020204" pitchFamily="34" charset="0"/>
              </a:rPr>
              <a:t>The numerical range of this encoding is also enumerated in increasing risk order, where the job classifications at the higher value range represents occupations with a lower degree of administrative type work but higher risk jobs.</a:t>
            </a:r>
          </a:p>
          <a:p>
            <a:pPr marL="0" indent="0">
              <a:buNone/>
            </a:pPr>
            <a:r>
              <a:rPr lang="en-US" sz="1600" dirty="0">
                <a:latin typeface="Arial" panose="020B0604020202020204" pitchFamily="34" charset="0"/>
                <a:cs typeface="Arial" panose="020B0604020202020204" pitchFamily="34" charset="0"/>
              </a:rPr>
              <a:t>  </a:t>
            </a:r>
          </a:p>
        </p:txBody>
      </p:sp>
      <p:sp>
        <p:nvSpPr>
          <p:cNvPr id="7" name="TextBox 6"/>
          <p:cNvSpPr txBox="1"/>
          <p:nvPr/>
        </p:nvSpPr>
        <p:spPr>
          <a:xfrm>
            <a:off x="7992944" y="1397639"/>
            <a:ext cx="4409198" cy="4708981"/>
          </a:xfrm>
          <a:prstGeom prst="rect">
            <a:avLst/>
          </a:prstGeom>
          <a:noFill/>
        </p:spPr>
        <p:txBody>
          <a:bodyPr wrap="square" rtlCol="0">
            <a:spAutoFit/>
          </a:bodyPr>
          <a:lstStyle/>
          <a:p>
            <a:r>
              <a:rPr lang="en-US" sz="1200" dirty="0"/>
              <a:t>11-XXXX  Management Occupations</a:t>
            </a:r>
          </a:p>
          <a:p>
            <a:r>
              <a:rPr lang="en-US" sz="1200" dirty="0"/>
              <a:t>13-XXXX  Business and Financial Operations Occupations</a:t>
            </a:r>
          </a:p>
          <a:p>
            <a:r>
              <a:rPr lang="en-US" sz="1200" dirty="0"/>
              <a:t>15-XXXX  Computer and Mathematical Occupations</a:t>
            </a:r>
          </a:p>
          <a:p>
            <a:r>
              <a:rPr lang="en-US" sz="1200" dirty="0"/>
              <a:t>17-XXXX  Architecture and Engineering Occupations</a:t>
            </a:r>
          </a:p>
          <a:p>
            <a:r>
              <a:rPr lang="en-US" sz="1200" dirty="0"/>
              <a:t>19-XXXX  Life, Physical, and Social Science Occupations</a:t>
            </a:r>
          </a:p>
          <a:p>
            <a:r>
              <a:rPr lang="en-US" sz="1200" dirty="0"/>
              <a:t>21-XXXX  Community and Social Service Occupations</a:t>
            </a:r>
          </a:p>
          <a:p>
            <a:r>
              <a:rPr lang="en-US" sz="1200" dirty="0"/>
              <a:t>23-XXXX  Legal Occupations</a:t>
            </a:r>
          </a:p>
          <a:p>
            <a:r>
              <a:rPr lang="en-US" sz="1200" dirty="0"/>
              <a:t>25-XXXX  Educational Instruction and Library Occupations</a:t>
            </a:r>
          </a:p>
          <a:p>
            <a:r>
              <a:rPr lang="en-US" sz="1200" dirty="0"/>
              <a:t>27-XXXX  Arts, Design, Entertainment, Sports, and Media Occupations</a:t>
            </a:r>
          </a:p>
          <a:p>
            <a:r>
              <a:rPr lang="en-US" sz="1200" dirty="0"/>
              <a:t>29-XXXX  Healthcare Practitioners and Technical Occupations</a:t>
            </a:r>
          </a:p>
          <a:p>
            <a:r>
              <a:rPr lang="en-US" sz="1200" dirty="0"/>
              <a:t>31-XXXX  Healthcare Support Occupations</a:t>
            </a:r>
          </a:p>
          <a:p>
            <a:r>
              <a:rPr lang="en-US" sz="1200" dirty="0"/>
              <a:t>33-XXXX  Protective Service Occupations</a:t>
            </a:r>
          </a:p>
          <a:p>
            <a:r>
              <a:rPr lang="en-US" sz="1200" dirty="0"/>
              <a:t>35-XXXX  Food Preparation and Serving Related Occupations</a:t>
            </a:r>
          </a:p>
          <a:p>
            <a:r>
              <a:rPr lang="en-US" sz="1200" dirty="0"/>
              <a:t>37-XXXX  Building and Grounds Cleaning and Maintenance Occupations</a:t>
            </a:r>
          </a:p>
          <a:p>
            <a:r>
              <a:rPr lang="en-US" sz="1200" dirty="0"/>
              <a:t>39-XXXX  Personal Care and Service Occupations</a:t>
            </a:r>
          </a:p>
          <a:p>
            <a:r>
              <a:rPr lang="en-US" sz="1200" dirty="0"/>
              <a:t>41-XXXX  Sales and Related Occupations</a:t>
            </a:r>
          </a:p>
          <a:p>
            <a:r>
              <a:rPr lang="en-US" sz="1200" dirty="0"/>
              <a:t>43-XXXX  Office and Administrative Support Occupations</a:t>
            </a:r>
          </a:p>
          <a:p>
            <a:r>
              <a:rPr lang="en-US" sz="1200" dirty="0"/>
              <a:t>45-XXXX  Farming, Fishing, and Forestry Occupations</a:t>
            </a:r>
          </a:p>
          <a:p>
            <a:r>
              <a:rPr lang="en-US" sz="1200" dirty="0"/>
              <a:t>47-XXXX  Construction and Extraction Occupations</a:t>
            </a:r>
          </a:p>
          <a:p>
            <a:r>
              <a:rPr lang="en-US" sz="1200" dirty="0"/>
              <a:t>49-XXXX  Installation, Maintenance, and Repair Occupations</a:t>
            </a:r>
          </a:p>
          <a:p>
            <a:r>
              <a:rPr lang="en-US" sz="1200" dirty="0"/>
              <a:t>51-XXXX  Production Occupations</a:t>
            </a:r>
          </a:p>
          <a:p>
            <a:r>
              <a:rPr lang="en-US" sz="1200" dirty="0"/>
              <a:t>53-XXXX  Transportation and Material Moving Occupations</a:t>
            </a:r>
          </a:p>
          <a:p>
            <a:r>
              <a:rPr lang="en-US" sz="1200" dirty="0"/>
              <a:t>55-XXXX  Military Specific Occupations</a:t>
            </a:r>
          </a:p>
        </p:txBody>
      </p:sp>
      <p:cxnSp>
        <p:nvCxnSpPr>
          <p:cNvPr id="8" name="Straight Arrow Connector 7"/>
          <p:cNvCxnSpPr>
            <a:cxnSpLocks/>
          </p:cNvCxnSpPr>
          <p:nvPr/>
        </p:nvCxnSpPr>
        <p:spPr>
          <a:xfrm>
            <a:off x="7826285" y="1298695"/>
            <a:ext cx="0" cy="4980408"/>
          </a:xfrm>
          <a:prstGeom prst="straightConnector1">
            <a:avLst/>
          </a:prstGeom>
          <a:ln w="254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303338" y="707353"/>
            <a:ext cx="1614749"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Administrative </a:t>
            </a:r>
          </a:p>
          <a:p>
            <a:r>
              <a:rPr lang="en-US" sz="1400" dirty="0">
                <a:solidFill>
                  <a:srgbClr val="FF0000"/>
                </a:solidFill>
                <a:latin typeface="Arial" panose="020B0604020202020204" pitchFamily="34" charset="0"/>
                <a:cs typeface="Arial" panose="020B0604020202020204" pitchFamily="34" charset="0"/>
              </a:rPr>
              <a:t>(Lower risk jobs)</a:t>
            </a:r>
          </a:p>
        </p:txBody>
      </p:sp>
      <p:sp>
        <p:nvSpPr>
          <p:cNvPr id="10" name="Rectangle 9"/>
          <p:cNvSpPr/>
          <p:nvPr/>
        </p:nvSpPr>
        <p:spPr>
          <a:xfrm>
            <a:off x="6870232" y="6322299"/>
            <a:ext cx="1712011"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Non-Administrative </a:t>
            </a:r>
            <a:r>
              <a:rPr lang="en-US" sz="1400" dirty="0">
                <a:solidFill>
                  <a:srgbClr val="FF0000"/>
                </a:solidFill>
                <a:latin typeface="Arial" panose="020B0604020202020204" pitchFamily="34" charset="0"/>
                <a:cs typeface="Arial" panose="020B0604020202020204" pitchFamily="34" charset="0"/>
              </a:rPr>
              <a:t>(Higher risk jobs)</a:t>
            </a:r>
          </a:p>
        </p:txBody>
      </p:sp>
      <p:sp>
        <p:nvSpPr>
          <p:cNvPr id="11" name="Title 1">
            <a:extLst>
              <a:ext uri="{FF2B5EF4-FFF2-40B4-BE49-F238E27FC236}">
                <a16:creationId xmlns:a16="http://schemas.microsoft.com/office/drawing/2014/main" id="{54C71F55-615F-4EB5-9115-886014265D3B}"/>
              </a:ext>
            </a:extLst>
          </p:cNvPr>
          <p:cNvSpPr txBox="1">
            <a:spLocks/>
          </p:cNvSpPr>
          <p:nvPr/>
        </p:nvSpPr>
        <p:spPr>
          <a:xfrm>
            <a:off x="573314" y="17364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a:t>
            </a:r>
          </a:p>
        </p:txBody>
      </p:sp>
      <p:sp>
        <p:nvSpPr>
          <p:cNvPr id="12" name="Rectangle 11">
            <a:extLst>
              <a:ext uri="{FF2B5EF4-FFF2-40B4-BE49-F238E27FC236}">
                <a16:creationId xmlns:a16="http://schemas.microsoft.com/office/drawing/2014/main" id="{C3E4F717-B1FD-43B1-8303-3247F5E07D6D}"/>
              </a:ext>
            </a:extLst>
          </p:cNvPr>
          <p:cNvSpPr/>
          <p:nvPr/>
        </p:nvSpPr>
        <p:spPr>
          <a:xfrm>
            <a:off x="9156579" y="6279103"/>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sp>
        <p:nvSpPr>
          <p:cNvPr id="4" name="TextBox 3">
            <a:extLst>
              <a:ext uri="{FF2B5EF4-FFF2-40B4-BE49-F238E27FC236}">
                <a16:creationId xmlns:a16="http://schemas.microsoft.com/office/drawing/2014/main" id="{8DBC3512-AFB4-4E0B-98DE-1B2CDD5E372D}"/>
              </a:ext>
            </a:extLst>
          </p:cNvPr>
          <p:cNvSpPr txBox="1"/>
          <p:nvPr/>
        </p:nvSpPr>
        <p:spPr>
          <a:xfrm>
            <a:off x="7303338" y="470311"/>
            <a:ext cx="2532201" cy="369332"/>
          </a:xfrm>
          <a:prstGeom prst="rect">
            <a:avLst/>
          </a:prstGeom>
          <a:noFill/>
        </p:spPr>
        <p:txBody>
          <a:bodyPr wrap="square" rtlCol="0">
            <a:spAutoFit/>
          </a:bodyPr>
          <a:lstStyle/>
          <a:p>
            <a:r>
              <a:rPr lang="en-US" b="1" dirty="0"/>
              <a:t>SOCJOBCODE</a:t>
            </a:r>
            <a:endParaRPr lang="en-AU" b="1" dirty="0"/>
          </a:p>
        </p:txBody>
      </p:sp>
    </p:spTree>
    <p:extLst>
      <p:ext uri="{BB962C8B-B14F-4D97-AF65-F5344CB8AC3E}">
        <p14:creationId xmlns:p14="http://schemas.microsoft.com/office/powerpoint/2010/main" val="19206471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B22B33-8E43-0679-E81B-3C3685EA24A4}"/>
              </a:ext>
            </a:extLst>
          </p:cNvPr>
          <p:cNvSpPr txBox="1">
            <a:spLocks/>
          </p:cNvSpPr>
          <p:nvPr/>
        </p:nvSpPr>
        <p:spPr>
          <a:xfrm>
            <a:off x="573314" y="17364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Normalization</a:t>
            </a:r>
          </a:p>
        </p:txBody>
      </p:sp>
      <p:sp>
        <p:nvSpPr>
          <p:cNvPr id="5" name="Content Placeholder 2">
            <a:extLst>
              <a:ext uri="{FF2B5EF4-FFF2-40B4-BE49-F238E27FC236}">
                <a16:creationId xmlns:a16="http://schemas.microsoft.com/office/drawing/2014/main" id="{18EEF547-5990-FBF9-3DEF-295821AE6C48}"/>
              </a:ext>
            </a:extLst>
          </p:cNvPr>
          <p:cNvSpPr>
            <a:spLocks noGrp="1"/>
          </p:cNvSpPr>
          <p:nvPr>
            <p:ph idx="1"/>
          </p:nvPr>
        </p:nvSpPr>
        <p:spPr>
          <a:xfrm>
            <a:off x="510574" y="700391"/>
            <a:ext cx="11117942" cy="6033896"/>
          </a:xfrm>
        </p:spPr>
        <p:txBody>
          <a:bodyPr>
            <a:noAutofit/>
          </a:bodyPr>
          <a:lstStyle/>
          <a:p>
            <a:r>
              <a:rPr lang="en-US" sz="1800" dirty="0">
                <a:latin typeface="Arial" panose="020B0604020202020204" pitchFamily="34" charset="0"/>
                <a:cs typeface="Arial" panose="020B0604020202020204" pitchFamily="34" charset="0"/>
              </a:rPr>
              <a:t>The US Department of Labor Bureau of Labor Statistics collects industry events for nonfatal injuries and fatal injuries as well.  However, it does not collect the total number of outstanding contributors. </a:t>
            </a:r>
          </a:p>
          <a:p>
            <a:pPr marL="0" indent="0">
              <a:buNone/>
            </a:pPr>
            <a:endParaRPr lang="en-US" sz="18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rPr>
              <a:t>F</a:t>
            </a:r>
            <a:r>
              <a:rPr lang="en-US" sz="1600" dirty="0">
                <a:latin typeface="Arial" panose="020B0604020202020204" pitchFamily="34" charset="0"/>
                <a:cs typeface="Arial" panose="020B0604020202020204" pitchFamily="34" charset="0"/>
              </a:rPr>
              <a:t>or example, an industry may not have the same distribution of males or females, so in order to obtain an incident rate per gender this total would be needed.</a:t>
            </a:r>
          </a:p>
          <a:p>
            <a:pPr lvl="1"/>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Therefore, the US department of Labor conducts surveys called CPS (Current Population Surveys) in order to account for the needed cumulative totals. </a:t>
            </a:r>
          </a:p>
          <a:p>
            <a:pPr marL="457200" lvl="1" indent="0">
              <a:buNone/>
            </a:pPr>
            <a:endParaRPr lang="en-US" sz="1600" dirty="0">
              <a:latin typeface="Arial" panose="020B0604020202020204" pitchFamily="34" charset="0"/>
              <a:cs typeface="Arial" panose="020B0604020202020204" pitchFamily="34" charset="0"/>
            </a:endParaRPr>
          </a:p>
          <a:p>
            <a:pPr marL="457200" lvl="1" indent="0">
              <a:buNone/>
            </a:pPr>
            <a:r>
              <a:rPr lang="en-US" sz="1600" b="1" dirty="0">
                <a:latin typeface="Arial" panose="020B0604020202020204" pitchFamily="34" charset="0"/>
                <a:cs typeface="Arial" panose="020B0604020202020204" pitchFamily="34" charset="0"/>
              </a:rPr>
              <a:t>    https://www.bls.gov/cps/</a:t>
            </a:r>
          </a:p>
          <a:p>
            <a:pPr lvl="1"/>
            <a:endParaRPr lang="en-US" sz="16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In our data analysis we normalized the total incident amounts reported (in the thousands), by the total given population (in the thousands)</a:t>
            </a:r>
          </a:p>
          <a:p>
            <a:pPr lvl="1"/>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Therefore, the values that we are analyzing would be probabilities of injuries and fatalities for each industry for a given independent variable.</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b="1" dirty="0">
                <a:latin typeface="Arial" panose="020B0604020202020204" pitchFamily="34" charset="0"/>
                <a:cs typeface="Arial" panose="020B0604020202020204" pitchFamily="34" charset="0"/>
              </a:rPr>
              <a:t>		                Total Fatalities or Injuries (occupation and (gender or age or race) )</a:t>
            </a:r>
          </a:p>
          <a:p>
            <a:pPr marL="0" indent="0">
              <a:buNone/>
            </a:pPr>
            <a:r>
              <a:rPr lang="en-US" sz="1600" b="1" dirty="0">
                <a:latin typeface="Arial" panose="020B0604020202020204" pitchFamily="34" charset="0"/>
                <a:cs typeface="Arial" panose="020B0604020202020204" pitchFamily="34" charset="0"/>
              </a:rPr>
              <a:t>            Probability   =               ------------------------------------------------------------------------------------------</a:t>
            </a:r>
          </a:p>
          <a:p>
            <a:pPr marL="0" indent="0">
              <a:buNone/>
            </a:pPr>
            <a:r>
              <a:rPr lang="en-US" sz="1600" b="1" dirty="0">
                <a:latin typeface="Arial" panose="020B0604020202020204" pitchFamily="34" charset="0"/>
                <a:cs typeface="Arial" panose="020B0604020202020204" pitchFamily="34" charset="0"/>
              </a:rPr>
              <a:t>                                                 Total population for given occupation and (gender or age or race)</a:t>
            </a:r>
          </a:p>
          <a:p>
            <a:pPr marL="0" indent="0">
              <a:buNone/>
            </a:pP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35003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1928" y="6273225"/>
            <a:ext cx="8389925" cy="584775"/>
          </a:xfrm>
          <a:prstGeom prst="rect">
            <a:avLst/>
          </a:prstGeom>
          <a:noFill/>
        </p:spPr>
        <p:txBody>
          <a:bodyPr wrap="none" rtlCol="0">
            <a:spAutoFit/>
          </a:bodyPr>
          <a:lstStyle/>
          <a:p>
            <a:r>
              <a:rPr lang="en-US" dirty="0"/>
              <a:t> (</a:t>
            </a:r>
            <a:r>
              <a:rPr lang="en-US" dirty="0">
                <a:hlinkClick r:id="rId2"/>
              </a:rPr>
              <a:t>https://github.com/ehsintegration/yfd-phd-bls-data/blob/master/DATA/SOC_all.xlsx</a:t>
            </a:r>
            <a:r>
              <a:rPr lang="en-US" dirty="0"/>
              <a:t>)</a:t>
            </a:r>
          </a:p>
          <a:p>
            <a:r>
              <a:rPr lang="en-US" sz="1400" dirty="0">
                <a:solidFill>
                  <a:srgbClr val="00B050"/>
                </a:solidFill>
              </a:rPr>
              <a:t>  </a:t>
            </a:r>
            <a:r>
              <a:rPr lang="en-US" sz="1400" b="1" dirty="0">
                <a:solidFill>
                  <a:srgbClr val="00B050"/>
                </a:solidFill>
              </a:rPr>
              <a:t>The following file contains all the standard occupational coding that is used to index the data (all SOC codes).</a:t>
            </a:r>
          </a:p>
        </p:txBody>
      </p:sp>
      <p:sp>
        <p:nvSpPr>
          <p:cNvPr id="5" name="TextBox 4"/>
          <p:cNvSpPr txBox="1"/>
          <p:nvPr/>
        </p:nvSpPr>
        <p:spPr>
          <a:xfrm>
            <a:off x="1897811" y="1690777"/>
            <a:ext cx="184731" cy="276999"/>
          </a:xfrm>
          <a:prstGeom prst="rect">
            <a:avLst/>
          </a:prstGeom>
          <a:noFill/>
        </p:spPr>
        <p:txBody>
          <a:bodyPr wrap="none" rtlCol="0">
            <a:spAutoFit/>
          </a:bodyPr>
          <a:lstStyle/>
          <a:p>
            <a:endParaRPr lang="en-US" sz="1200" dirty="0"/>
          </a:p>
        </p:txBody>
      </p:sp>
      <p:sp>
        <p:nvSpPr>
          <p:cNvPr id="6" name="TextBox 5"/>
          <p:cNvSpPr txBox="1"/>
          <p:nvPr/>
        </p:nvSpPr>
        <p:spPr>
          <a:xfrm>
            <a:off x="1696528" y="2001617"/>
            <a:ext cx="45719" cy="369332"/>
          </a:xfrm>
          <a:prstGeom prst="rect">
            <a:avLst/>
          </a:prstGeom>
          <a:noFill/>
        </p:spPr>
        <p:txBody>
          <a:bodyPr wrap="square" rtlCol="0">
            <a:spAutoFit/>
          </a:bodyPr>
          <a:lstStyle/>
          <a:p>
            <a:endParaRPr lang="en-US" dirty="0"/>
          </a:p>
        </p:txBody>
      </p:sp>
      <p:sp>
        <p:nvSpPr>
          <p:cNvPr id="7" name="TextBox 6"/>
          <p:cNvSpPr txBox="1"/>
          <p:nvPr/>
        </p:nvSpPr>
        <p:spPr>
          <a:xfrm>
            <a:off x="925902" y="1492572"/>
            <a:ext cx="4019883" cy="4708981"/>
          </a:xfrm>
          <a:prstGeom prst="rect">
            <a:avLst/>
          </a:prstGeom>
          <a:noFill/>
        </p:spPr>
        <p:txBody>
          <a:bodyPr wrap="none" rtlCol="0">
            <a:spAutoFit/>
          </a:bodyPr>
          <a:lstStyle/>
          <a:p>
            <a:r>
              <a:rPr lang="en-US" sz="1200" dirty="0"/>
              <a:t>11-0000 Management Occupations</a:t>
            </a:r>
          </a:p>
          <a:p>
            <a:r>
              <a:rPr lang="en-US" sz="1200" dirty="0"/>
              <a:t>11-1000 Top Executives</a:t>
            </a:r>
          </a:p>
          <a:p>
            <a:r>
              <a:rPr lang="en-US" sz="1200" dirty="0"/>
              <a:t>11-1010 Chief Executives</a:t>
            </a:r>
          </a:p>
          <a:p>
            <a:r>
              <a:rPr lang="en-US" sz="1200" dirty="0"/>
              <a:t>11-1011 Chief Executives</a:t>
            </a:r>
          </a:p>
          <a:p>
            <a:r>
              <a:rPr lang="en-US" sz="1200" dirty="0"/>
              <a:t>11-1020 General and Operations Managers</a:t>
            </a:r>
          </a:p>
          <a:p>
            <a:r>
              <a:rPr lang="en-US" sz="1200" dirty="0"/>
              <a:t>11-1021 General and Operations Managers</a:t>
            </a:r>
          </a:p>
          <a:p>
            <a:r>
              <a:rPr lang="en-US" sz="1200" dirty="0"/>
              <a:t>11-1030 Legislators</a:t>
            </a:r>
          </a:p>
          <a:p>
            <a:r>
              <a:rPr lang="en-US" sz="1200" dirty="0"/>
              <a:t>11-1031 Legislators</a:t>
            </a:r>
          </a:p>
          <a:p>
            <a:r>
              <a:rPr lang="en-US" sz="1200" dirty="0"/>
              <a:t>11-2000 Advertising, Marketing, Promotions, Public Relations,</a:t>
            </a:r>
          </a:p>
          <a:p>
            <a:r>
              <a:rPr lang="en-US" sz="1200" dirty="0"/>
              <a:t>and Sales Managers</a:t>
            </a:r>
          </a:p>
          <a:p>
            <a:r>
              <a:rPr lang="en-US" sz="1200" dirty="0"/>
              <a:t>11-2010 Advertising and Promotions Managers</a:t>
            </a:r>
          </a:p>
          <a:p>
            <a:r>
              <a:rPr lang="en-US" sz="1200" dirty="0"/>
              <a:t>11-2011 Advertising and Promotions Managers</a:t>
            </a:r>
          </a:p>
          <a:p>
            <a:r>
              <a:rPr lang="en-US" sz="1200" dirty="0"/>
              <a:t>11-2020 Marketing and Sales Managers</a:t>
            </a:r>
          </a:p>
          <a:p>
            <a:r>
              <a:rPr lang="en-US" sz="1200" dirty="0"/>
              <a:t>11-2021 Marketing Managers</a:t>
            </a:r>
          </a:p>
          <a:p>
            <a:r>
              <a:rPr lang="en-US" sz="1200" dirty="0"/>
              <a:t>11-2022 Sales Managers</a:t>
            </a:r>
          </a:p>
          <a:p>
            <a:r>
              <a:rPr lang="en-US" sz="1200" dirty="0"/>
              <a:t>11-2030 Public Relations Managers</a:t>
            </a:r>
          </a:p>
          <a:p>
            <a:r>
              <a:rPr lang="en-US" sz="1200" dirty="0"/>
              <a:t>11-2031 Public Relations Managers</a:t>
            </a:r>
          </a:p>
          <a:p>
            <a:r>
              <a:rPr lang="en-US" sz="1200" dirty="0"/>
              <a:t>11-3000 Operations Specialties Managers</a:t>
            </a:r>
          </a:p>
          <a:p>
            <a:r>
              <a:rPr lang="en-US" sz="1200" dirty="0"/>
              <a:t>11-3010 Administrative Services Managers</a:t>
            </a:r>
          </a:p>
          <a:p>
            <a:r>
              <a:rPr lang="en-US" sz="1200" dirty="0"/>
              <a:t>11-3011 Administrative Services Managers</a:t>
            </a:r>
          </a:p>
          <a:p>
            <a:r>
              <a:rPr lang="en-US" sz="1200" dirty="0"/>
              <a:t>11-3020 Computer and Information Systems Managers</a:t>
            </a:r>
          </a:p>
          <a:p>
            <a:r>
              <a:rPr lang="en-US" sz="1200" dirty="0"/>
              <a:t>.</a:t>
            </a:r>
          </a:p>
          <a:p>
            <a:r>
              <a:rPr lang="en-US" sz="1200" dirty="0"/>
              <a:t>.</a:t>
            </a:r>
          </a:p>
          <a:p>
            <a:r>
              <a:rPr lang="en-US" sz="1200" dirty="0"/>
              <a:t>.</a:t>
            </a:r>
          </a:p>
          <a:p>
            <a:endParaRPr lang="en-US" sz="1200" dirty="0"/>
          </a:p>
        </p:txBody>
      </p:sp>
      <p:sp>
        <p:nvSpPr>
          <p:cNvPr id="8" name="TextBox 7"/>
          <p:cNvSpPr txBox="1"/>
          <p:nvPr/>
        </p:nvSpPr>
        <p:spPr>
          <a:xfrm>
            <a:off x="5618671" y="1391729"/>
            <a:ext cx="6499215" cy="5262979"/>
          </a:xfrm>
          <a:prstGeom prst="rect">
            <a:avLst/>
          </a:prstGeom>
          <a:noFill/>
        </p:spPr>
        <p:txBody>
          <a:bodyPr wrap="none" rtlCol="0">
            <a:spAutoFit/>
          </a:bodyPr>
          <a:lstStyle/>
          <a:p>
            <a:r>
              <a:rPr lang="en-US" sz="1200" dirty="0"/>
              <a:t>.</a:t>
            </a:r>
          </a:p>
          <a:p>
            <a:r>
              <a:rPr lang="en-US" sz="1200" dirty="0"/>
              <a:t>.</a:t>
            </a:r>
          </a:p>
          <a:p>
            <a:r>
              <a:rPr lang="en-US" sz="1200" dirty="0"/>
              <a:t>11-9140 Property, Real Estate, and Community </a:t>
            </a:r>
            <a:r>
              <a:rPr lang="en-US" sz="1200" dirty="0" err="1"/>
              <a:t>AssociationManagers</a:t>
            </a:r>
            <a:endParaRPr lang="en-US" sz="1200" dirty="0"/>
          </a:p>
          <a:p>
            <a:r>
              <a:rPr lang="en-US" sz="1200" dirty="0"/>
              <a:t>11-9141 Property, Real Estate, and Community Association Managers</a:t>
            </a:r>
          </a:p>
          <a:p>
            <a:r>
              <a:rPr lang="en-US" sz="1200" dirty="0"/>
              <a:t>11-9150 Social and Community Service Managers</a:t>
            </a:r>
          </a:p>
          <a:p>
            <a:r>
              <a:rPr lang="en-US" sz="1200" dirty="0"/>
              <a:t>11-9151 Social and Community Service Managers</a:t>
            </a:r>
          </a:p>
          <a:p>
            <a:r>
              <a:rPr lang="en-US" sz="1200" dirty="0"/>
              <a:t>11-9190 Miscellaneous Managers</a:t>
            </a:r>
          </a:p>
          <a:p>
            <a:r>
              <a:rPr lang="en-US" sz="1200" dirty="0"/>
              <a:t>11-9199 Managers, All Other</a:t>
            </a:r>
          </a:p>
          <a:p>
            <a:r>
              <a:rPr lang="en-US" sz="1200" dirty="0"/>
              <a:t>13-0000 Business and Financial Operations</a:t>
            </a:r>
          </a:p>
          <a:p>
            <a:r>
              <a:rPr lang="en-US" sz="1200" dirty="0"/>
              <a:t>13-1000 Business Operations Specialists</a:t>
            </a:r>
          </a:p>
          <a:p>
            <a:r>
              <a:rPr lang="en-US" sz="1200" dirty="0"/>
              <a:t>13-1010 Agents and Business Managers of Artists, Performers, and Athletes</a:t>
            </a:r>
          </a:p>
          <a:p>
            <a:r>
              <a:rPr lang="en-US" sz="1200" dirty="0"/>
              <a:t>13-1011 Agents and Business Managers of Artists, Performers, and Athletes</a:t>
            </a:r>
          </a:p>
          <a:p>
            <a:r>
              <a:rPr lang="en-US" sz="1200" dirty="0"/>
              <a:t>13-1020 Buyers and Purchasing Agents</a:t>
            </a:r>
          </a:p>
          <a:p>
            <a:r>
              <a:rPr lang="en-US" sz="1200" dirty="0"/>
              <a:t>13-1021 Purchasing Agents and Buyers, Farm Products</a:t>
            </a:r>
          </a:p>
          <a:p>
            <a:r>
              <a:rPr lang="en-US" sz="1200" dirty="0"/>
              <a:t>13-1022 Wholesale and Retail Buyers, Except Farm Products</a:t>
            </a:r>
          </a:p>
          <a:p>
            <a:r>
              <a:rPr lang="en-US" sz="1200" dirty="0"/>
              <a:t>13-1023 Purchasing Agents, Except Wholesale, Retail, and Farm Products</a:t>
            </a:r>
          </a:p>
          <a:p>
            <a:r>
              <a:rPr lang="en-US" sz="1200" dirty="0"/>
              <a:t>13-1030 Claims Adjusters, Appraisers, Examiners, and Investigators</a:t>
            </a:r>
          </a:p>
          <a:p>
            <a:r>
              <a:rPr lang="en-US" sz="1200" dirty="0"/>
              <a:t>13-1031 Claims Adjusters, Examiners, and Investigators</a:t>
            </a:r>
          </a:p>
          <a:p>
            <a:r>
              <a:rPr lang="en-US" sz="1200" dirty="0"/>
              <a:t>13-1032 Insurance Appraisers, Auto Damage</a:t>
            </a:r>
          </a:p>
          <a:p>
            <a:r>
              <a:rPr lang="en-US" sz="1200" dirty="0"/>
              <a:t>13-1040 Compliance Officers, Except Agriculture, Construction, Health and Safety, and Transportation</a:t>
            </a:r>
          </a:p>
          <a:p>
            <a:r>
              <a:rPr lang="en-US" sz="1200" dirty="0"/>
              <a:t>13-1041 Compliance Officers, Except Agriculture, Construction, Health and Safety, and Transportation</a:t>
            </a:r>
          </a:p>
          <a:p>
            <a:r>
              <a:rPr lang="en-US" sz="1200" dirty="0"/>
              <a:t>13-1050 Cost Estimators</a:t>
            </a:r>
          </a:p>
          <a:p>
            <a:r>
              <a:rPr lang="en-US" sz="1200" dirty="0"/>
              <a:t>13-1051 Cost Estimators</a:t>
            </a:r>
          </a:p>
          <a:p>
            <a:r>
              <a:rPr lang="en-US" sz="1200" dirty="0"/>
              <a:t>13-1060 Emergency Management Specialists</a:t>
            </a:r>
          </a:p>
          <a:p>
            <a:r>
              <a:rPr lang="en-US" sz="1200" dirty="0"/>
              <a:t>13-1061 Emergency Management Specialists</a:t>
            </a:r>
          </a:p>
          <a:p>
            <a:r>
              <a:rPr lang="en-US" sz="1200" dirty="0"/>
              <a:t>13-1070 Human Resources, Training, and Labor Relations </a:t>
            </a:r>
          </a:p>
          <a:p>
            <a:r>
              <a:rPr lang="en-US" sz="1200" dirty="0"/>
              <a:t>.</a:t>
            </a:r>
          </a:p>
          <a:p>
            <a:r>
              <a:rPr lang="en-US" sz="1200" dirty="0"/>
              <a:t>.</a:t>
            </a:r>
          </a:p>
        </p:txBody>
      </p:sp>
      <p:sp>
        <p:nvSpPr>
          <p:cNvPr id="9" name="Title 1">
            <a:extLst>
              <a:ext uri="{FF2B5EF4-FFF2-40B4-BE49-F238E27FC236}">
                <a16:creationId xmlns:a16="http://schemas.microsoft.com/office/drawing/2014/main" id="{9F819CDC-0A7C-497A-AC0E-6638558CAB57}"/>
              </a:ext>
            </a:extLst>
          </p:cNvPr>
          <p:cNvSpPr txBox="1">
            <a:spLocks/>
          </p:cNvSpPr>
          <p:nvPr/>
        </p:nvSpPr>
        <p:spPr>
          <a:xfrm>
            <a:off x="666722" y="152023"/>
            <a:ext cx="11065035" cy="369087"/>
          </a:xfrm>
          <a:prstGeom prst="rect">
            <a:avLst/>
          </a:prstGeom>
          <a:solidFill>
            <a:srgbClr val="00B0F0"/>
          </a:solidFill>
          <a:ln>
            <a:solidFill>
              <a:srgbClr val="00B0F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Analysis (Occupation Type: SOC Standard Occupational Classification) </a:t>
            </a:r>
          </a:p>
        </p:txBody>
      </p:sp>
      <p:sp>
        <p:nvSpPr>
          <p:cNvPr id="10" name="Content Placeholder 2"/>
          <p:cNvSpPr>
            <a:spLocks noGrp="1"/>
          </p:cNvSpPr>
          <p:nvPr>
            <p:ph idx="1"/>
          </p:nvPr>
        </p:nvSpPr>
        <p:spPr>
          <a:xfrm>
            <a:off x="701928" y="683358"/>
            <a:ext cx="10515600" cy="1090672"/>
          </a:xfrm>
        </p:spPr>
        <p:txBody>
          <a:bodyPr>
            <a:normAutofit/>
          </a:bodyPr>
          <a:lstStyle/>
          <a:p>
            <a:pPr marL="0" indent="0">
              <a:buNone/>
            </a:pPr>
            <a:r>
              <a:rPr lang="en-US" sz="1400" dirty="0">
                <a:latin typeface="Arial" panose="020B0604020202020204" pitchFamily="34" charset="0"/>
                <a:cs typeface="Arial" panose="020B0604020202020204" pitchFamily="34" charset="0"/>
              </a:rPr>
              <a:t>Each SOC job category number is used to encode a branch of occupation. The SOC job code consists of 6 numbers, that when read from left to right will further subdivide the group into more specifications. The job code is used to denote a location in a TREE of occupations.</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14513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07823" y="618652"/>
            <a:ext cx="6096797" cy="6032421"/>
          </a:xfrm>
          <a:prstGeom prst="rect">
            <a:avLst/>
          </a:prstGeom>
          <a:noFill/>
        </p:spPr>
        <p:txBody>
          <a:bodyPr wrap="none" rtlCol="0">
            <a:spAutoFit/>
          </a:bodyPr>
          <a:lstStyle/>
          <a:p>
            <a:r>
              <a:rPr lang="en-US" sz="1600" dirty="0"/>
              <a:t>11-XXXX  Management Occupations</a:t>
            </a:r>
          </a:p>
          <a:p>
            <a:r>
              <a:rPr lang="en-US" sz="1600" dirty="0"/>
              <a:t>13-XXXX  Business and Financial Operations Occupations</a:t>
            </a:r>
          </a:p>
          <a:p>
            <a:r>
              <a:rPr lang="en-US" sz="1600" dirty="0"/>
              <a:t>15-XXXX  Computer and Mathematical Occupations</a:t>
            </a:r>
          </a:p>
          <a:p>
            <a:r>
              <a:rPr lang="en-US" sz="1600" dirty="0"/>
              <a:t>17-XXXX  Architecture and Engineering Occupations</a:t>
            </a:r>
          </a:p>
          <a:p>
            <a:r>
              <a:rPr lang="en-US" sz="1600" dirty="0"/>
              <a:t>19-XXXX  Life, Physical, and Social Science Occupations</a:t>
            </a:r>
          </a:p>
          <a:p>
            <a:r>
              <a:rPr lang="en-US" sz="1600" dirty="0"/>
              <a:t>21-XXXX  Community and Social Service Occupations</a:t>
            </a:r>
          </a:p>
          <a:p>
            <a:r>
              <a:rPr lang="en-US" sz="1600" dirty="0"/>
              <a:t>23-XXXX  Legal Occupations</a:t>
            </a:r>
          </a:p>
          <a:p>
            <a:r>
              <a:rPr lang="en-US" sz="1600" dirty="0"/>
              <a:t>25-XXXX  Educational Instruction and Library Occupations</a:t>
            </a:r>
          </a:p>
          <a:p>
            <a:r>
              <a:rPr lang="en-US" sz="1600" dirty="0"/>
              <a:t>27-XXXX  Arts, Design, Entertainment, Sports, and Media Occupations</a:t>
            </a:r>
          </a:p>
          <a:p>
            <a:r>
              <a:rPr lang="en-US" sz="1600" dirty="0"/>
              <a:t>29-XXXX  Healthcare Practitioners and Technical Occupations</a:t>
            </a:r>
          </a:p>
          <a:p>
            <a:r>
              <a:rPr lang="en-US" sz="1600" dirty="0"/>
              <a:t>31-XXXX  Healthcare Support Occupations</a:t>
            </a:r>
          </a:p>
          <a:p>
            <a:r>
              <a:rPr lang="en-US" sz="1600" dirty="0"/>
              <a:t>33-XXXX  Protective Service Occupations</a:t>
            </a:r>
          </a:p>
          <a:p>
            <a:r>
              <a:rPr lang="en-US" sz="1600" dirty="0"/>
              <a:t>35-XXXX  Food Preparation and Serving Related Occupations</a:t>
            </a:r>
          </a:p>
          <a:p>
            <a:r>
              <a:rPr lang="en-US" sz="1600" dirty="0"/>
              <a:t>37-XXXX  Building and Grounds Cleaning and Maintenance Occupations</a:t>
            </a:r>
          </a:p>
          <a:p>
            <a:r>
              <a:rPr lang="en-US" sz="1600" dirty="0"/>
              <a:t>39-XXXX  Personal Care and Service Occupations</a:t>
            </a:r>
          </a:p>
          <a:p>
            <a:r>
              <a:rPr lang="en-US" sz="1600" dirty="0"/>
              <a:t>41-XXXX  Sales and Related Occupations</a:t>
            </a:r>
          </a:p>
          <a:p>
            <a:r>
              <a:rPr lang="en-US" sz="1600" dirty="0"/>
              <a:t>43-XXXX  Office and Administrative Support Occupations</a:t>
            </a:r>
          </a:p>
          <a:p>
            <a:r>
              <a:rPr lang="en-US" sz="1600" dirty="0"/>
              <a:t>45-XXXX  Farming, Fishing, and Forestry Occupations</a:t>
            </a:r>
          </a:p>
          <a:p>
            <a:r>
              <a:rPr lang="en-US" sz="1600" dirty="0"/>
              <a:t>47-XXXX  Construction and Extraction Occupations</a:t>
            </a:r>
          </a:p>
          <a:p>
            <a:r>
              <a:rPr lang="en-US" sz="1600" dirty="0"/>
              <a:t>49-XXXX  Installation, Maintenance, and Repair Occupations</a:t>
            </a:r>
          </a:p>
          <a:p>
            <a:r>
              <a:rPr lang="en-US" sz="1600" dirty="0"/>
              <a:t>51-XXXX  Production Occupations</a:t>
            </a:r>
          </a:p>
          <a:p>
            <a:r>
              <a:rPr lang="en-US" sz="1600" dirty="0"/>
              <a:t>53-XXXX  Transportation and Material Moving Occupations</a:t>
            </a:r>
          </a:p>
          <a:p>
            <a:r>
              <a:rPr lang="en-US" sz="1600" dirty="0"/>
              <a:t>55-XXXX  Military Specific Occupations</a:t>
            </a:r>
          </a:p>
          <a:p>
            <a:endParaRPr lang="en-US" dirty="0"/>
          </a:p>
        </p:txBody>
      </p:sp>
      <p:sp>
        <p:nvSpPr>
          <p:cNvPr id="6" name="Title 1">
            <a:extLst>
              <a:ext uri="{FF2B5EF4-FFF2-40B4-BE49-F238E27FC236}">
                <a16:creationId xmlns:a16="http://schemas.microsoft.com/office/drawing/2014/main" id="{9F819CDC-0A7C-497A-AC0E-6638558CAB57}"/>
              </a:ext>
            </a:extLst>
          </p:cNvPr>
          <p:cNvSpPr txBox="1">
            <a:spLocks/>
          </p:cNvSpPr>
          <p:nvPr/>
        </p:nvSpPr>
        <p:spPr>
          <a:xfrm>
            <a:off x="666722" y="152023"/>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Analysis (Occupation Type: SOC Standard Occupational Classification) </a:t>
            </a:r>
            <a:r>
              <a:rPr lang="en-US" sz="2000" b="1" dirty="0"/>
              <a:t> </a:t>
            </a:r>
          </a:p>
        </p:txBody>
      </p:sp>
      <p:sp>
        <p:nvSpPr>
          <p:cNvPr id="5" name="TextBox 4">
            <a:extLst>
              <a:ext uri="{FF2B5EF4-FFF2-40B4-BE49-F238E27FC236}">
                <a16:creationId xmlns:a16="http://schemas.microsoft.com/office/drawing/2014/main" id="{EBA27321-6FAB-4976-9DEE-4F6ADACD6017}"/>
              </a:ext>
            </a:extLst>
          </p:cNvPr>
          <p:cNvSpPr txBox="1"/>
          <p:nvPr/>
        </p:nvSpPr>
        <p:spPr>
          <a:xfrm>
            <a:off x="730533" y="787619"/>
            <a:ext cx="4777290" cy="4247317"/>
          </a:xfrm>
          <a:prstGeom prst="rect">
            <a:avLst/>
          </a:prstGeom>
          <a:noFill/>
        </p:spPr>
        <p:txBody>
          <a:bodyPr wrap="square">
            <a:spAutoFit/>
          </a:bodyPr>
          <a:lstStyle/>
          <a:p>
            <a:r>
              <a:rPr lang="en-US" sz="1800" b="1" dirty="0"/>
              <a:t>SOC Level 1 – Cumulative </a:t>
            </a:r>
            <a:r>
              <a:rPr lang="en-US" b="1" dirty="0"/>
              <a:t>C</a:t>
            </a:r>
            <a:r>
              <a:rPr lang="en-US" sz="1800" b="1" dirty="0"/>
              <a:t>ount</a:t>
            </a:r>
          </a:p>
          <a:p>
            <a:endParaRPr lang="en-US" b="1" dirty="0"/>
          </a:p>
          <a:p>
            <a:pPr marL="285750" indent="-285750">
              <a:buFont typeface="Arial" panose="020B0604020202020204" pitchFamily="34" charset="0"/>
              <a:buChar char="•"/>
            </a:pPr>
            <a:r>
              <a:rPr lang="en-US" dirty="0"/>
              <a:t>The X’s represent a don’t care condition. Which means it is a wildcard that represents all possible values.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XXXX-mask  </a:t>
            </a:r>
          </a:p>
          <a:p>
            <a:pPr marL="742950" lvl="1" indent="-285750">
              <a:buFont typeface="Arial" panose="020B0604020202020204" pitchFamily="34" charset="0"/>
              <a:buChar char="•"/>
            </a:pPr>
            <a:r>
              <a:rPr lang="en-US" dirty="0"/>
              <a:t>This XXXX-mask nomenclature represents a cumulative count for all sublevel occupations within that structure.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Our mathematical analysis scripts parse all of the sublevel occupations and groups them to obtain a final count for the complete group.</a:t>
            </a:r>
            <a:endParaRPr lang="en-AU" dirty="0"/>
          </a:p>
        </p:txBody>
      </p:sp>
      <p:sp>
        <p:nvSpPr>
          <p:cNvPr id="7" name="Rectangle 6">
            <a:extLst>
              <a:ext uri="{FF2B5EF4-FFF2-40B4-BE49-F238E27FC236}">
                <a16:creationId xmlns:a16="http://schemas.microsoft.com/office/drawing/2014/main" id="{C3E4F717-B1FD-43B1-8303-3247F5E07D6D}"/>
              </a:ext>
            </a:extLst>
          </p:cNvPr>
          <p:cNvSpPr/>
          <p:nvPr/>
        </p:nvSpPr>
        <p:spPr>
          <a:xfrm>
            <a:off x="5562323" y="6454411"/>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cxnSp>
        <p:nvCxnSpPr>
          <p:cNvPr id="3" name="Straight Arrow Connector 2"/>
          <p:cNvCxnSpPr/>
          <p:nvPr/>
        </p:nvCxnSpPr>
        <p:spPr>
          <a:xfrm flipV="1">
            <a:off x="2161860" y="2325362"/>
            <a:ext cx="3400463" cy="3089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499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Analysis: Example of SOC Tree Branch</a:t>
            </a:r>
            <a:endParaRPr lang="en-US" sz="2000" b="1" dirty="0">
              <a:solidFill>
                <a:schemeClr val="bg1"/>
              </a:solidFill>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537029" y="884904"/>
            <a:ext cx="10775077" cy="1708771"/>
          </a:xfrm>
        </p:spPr>
        <p:txBody>
          <a:bodyPr>
            <a:noAutofit/>
          </a:bodyPr>
          <a:lstStyle/>
          <a:p>
            <a:pPr marL="0" indent="0">
              <a:buNone/>
            </a:pPr>
            <a:r>
              <a:rPr lang="en-US" sz="1400" dirty="0">
                <a:latin typeface="Arial" panose="020B0604020202020204" pitchFamily="34" charset="0"/>
                <a:cs typeface="Arial" panose="020B0604020202020204" pitchFamily="34" charset="0"/>
              </a:rPr>
              <a:t>Here is an example of the TREE encoding system, with further descendant selectivity. The “X”s below can be viewed as a don’t care.</a:t>
            </a:r>
          </a:p>
          <a:p>
            <a:pPr marL="0" indent="0">
              <a:buNone/>
            </a:pPr>
            <a:endParaRPr lang="en-US" sz="14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rPr>
              <a:t>The occupational code is a 6 different number that clusters occupations into finer and finder resolutions. </a:t>
            </a:r>
          </a:p>
          <a:p>
            <a:pPr lvl="1"/>
            <a:r>
              <a:rPr lang="en-US" sz="1200" b="1" dirty="0">
                <a:solidFill>
                  <a:srgbClr val="7030A0"/>
                </a:solidFill>
                <a:latin typeface="Courier New" panose="02070309020205020404" pitchFamily="49" charset="0"/>
                <a:cs typeface="Courier New" panose="02070309020205020404" pitchFamily="49" charset="0"/>
              </a:rPr>
              <a:t>Therefore  a  occupational index of “23XXXX” will select all “legal occupations”</a:t>
            </a:r>
          </a:p>
          <a:p>
            <a:pPr lvl="1"/>
            <a:r>
              <a:rPr lang="en-US" sz="1200" b="1" dirty="0">
                <a:solidFill>
                  <a:srgbClr val="7030A0"/>
                </a:solidFill>
                <a:latin typeface="Courier New" panose="02070309020205020404" pitchFamily="49" charset="0"/>
                <a:cs typeface="Courier New" panose="02070309020205020404" pitchFamily="49" charset="0"/>
              </a:rPr>
              <a:t>And a         occupational index of “231XXX” will select all “lawyers, judges, and related workers”</a:t>
            </a:r>
          </a:p>
          <a:p>
            <a:pPr lvl="1"/>
            <a:r>
              <a:rPr lang="en-US" sz="1200" b="1" dirty="0">
                <a:solidFill>
                  <a:srgbClr val="7030A0"/>
                </a:solidFill>
                <a:latin typeface="Courier New" panose="02070309020205020404" pitchFamily="49" charset="0"/>
                <a:cs typeface="Courier New" panose="02070309020205020404" pitchFamily="49" charset="0"/>
              </a:rPr>
              <a:t>And a         occupational index of “231011” will select all “lawyers”</a:t>
            </a:r>
            <a:endParaRPr lang="en-US" sz="14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sp>
        <p:nvSpPr>
          <p:cNvPr id="8" name="TextBox 7"/>
          <p:cNvSpPr txBox="1"/>
          <p:nvPr/>
        </p:nvSpPr>
        <p:spPr>
          <a:xfrm>
            <a:off x="6562569" y="2593675"/>
            <a:ext cx="4254691" cy="3985706"/>
          </a:xfrm>
          <a:prstGeom prst="rect">
            <a:avLst/>
          </a:prstGeom>
          <a:noFill/>
        </p:spPr>
        <p:txBody>
          <a:bodyPr wrap="none" rtlCol="0">
            <a:spAutoFit/>
          </a:bodyPr>
          <a:lstStyle/>
          <a:p>
            <a:r>
              <a:rPr lang="en-US" sz="1100" dirty="0"/>
              <a:t>11-XXXX  Management Occupations</a:t>
            </a:r>
          </a:p>
          <a:p>
            <a:r>
              <a:rPr lang="en-US" sz="1100" dirty="0"/>
              <a:t>13-XXXX  Business and Financial Operations Occupations</a:t>
            </a:r>
          </a:p>
          <a:p>
            <a:r>
              <a:rPr lang="en-US" sz="1100" dirty="0"/>
              <a:t>15-XXXX  Computer and Mathematical Occupations</a:t>
            </a:r>
          </a:p>
          <a:p>
            <a:r>
              <a:rPr lang="en-US" sz="1100" dirty="0"/>
              <a:t>17-XXXX  Architecture and Engineering Occupations</a:t>
            </a:r>
          </a:p>
          <a:p>
            <a:r>
              <a:rPr lang="en-US" sz="1100" dirty="0"/>
              <a:t>19-XXXX  Life, Physical, and Social Science Occupations</a:t>
            </a:r>
          </a:p>
          <a:p>
            <a:r>
              <a:rPr lang="en-US" sz="1100" dirty="0"/>
              <a:t>21-XXXX  Community and Social Service Occupations</a:t>
            </a:r>
          </a:p>
          <a:p>
            <a:r>
              <a:rPr lang="en-US" sz="1100" b="1" dirty="0">
                <a:solidFill>
                  <a:schemeClr val="bg1"/>
                </a:solidFill>
                <a:highlight>
                  <a:srgbClr val="FF0000"/>
                </a:highlight>
              </a:rPr>
              <a:t>23-XXXX  Legal Occupations</a:t>
            </a:r>
          </a:p>
          <a:p>
            <a:r>
              <a:rPr lang="en-US" sz="1100" dirty="0"/>
              <a:t>25-XXXX  Educational Instruction and Library Occupations</a:t>
            </a:r>
          </a:p>
          <a:p>
            <a:r>
              <a:rPr lang="en-US" sz="1100" dirty="0"/>
              <a:t>27-XXXX  Arts, Design, Entertainment, Sports, and Media Occupations</a:t>
            </a:r>
          </a:p>
          <a:p>
            <a:r>
              <a:rPr lang="en-US" sz="1100" dirty="0"/>
              <a:t>29-XXXX  Healthcare Practitioners and Technical Occupations</a:t>
            </a:r>
          </a:p>
          <a:p>
            <a:r>
              <a:rPr lang="en-US" sz="1100" dirty="0"/>
              <a:t>31-XXXX  Healthcare Support Occupations</a:t>
            </a:r>
          </a:p>
          <a:p>
            <a:r>
              <a:rPr lang="en-US" sz="1100" dirty="0"/>
              <a:t>33-XXXX  Protective Service Occupations</a:t>
            </a:r>
          </a:p>
          <a:p>
            <a:r>
              <a:rPr lang="en-US" sz="1100" dirty="0"/>
              <a:t>35-XXXX  Food Preparation and Serving Related Occupations</a:t>
            </a:r>
          </a:p>
          <a:p>
            <a:r>
              <a:rPr lang="en-US" sz="1100" dirty="0"/>
              <a:t>37-XXXX  Building and Grounds Cleaning and Maintenance Occupations</a:t>
            </a:r>
          </a:p>
          <a:p>
            <a:r>
              <a:rPr lang="en-US" sz="1100" dirty="0"/>
              <a:t>39-XXXX  Personal Care and Service Occupations</a:t>
            </a:r>
          </a:p>
          <a:p>
            <a:r>
              <a:rPr lang="en-US" sz="1100" dirty="0"/>
              <a:t>41-XXXX  Sales and Related Occupations</a:t>
            </a:r>
          </a:p>
          <a:p>
            <a:r>
              <a:rPr lang="en-US" sz="1100" dirty="0"/>
              <a:t>43-XXXX  Office and Administrative Support Occupations</a:t>
            </a:r>
          </a:p>
          <a:p>
            <a:r>
              <a:rPr lang="en-US" sz="1100" dirty="0"/>
              <a:t>45-XXXX  Farming, Fishing, and Forestry Occupations</a:t>
            </a:r>
          </a:p>
          <a:p>
            <a:r>
              <a:rPr lang="en-US" sz="1100" dirty="0"/>
              <a:t>47-XXXX  Construction and Extraction Occupations</a:t>
            </a:r>
          </a:p>
          <a:p>
            <a:r>
              <a:rPr lang="en-US" sz="1100" dirty="0"/>
              <a:t>49-XXXX  Installation, Maintenance, and Repair Occupations</a:t>
            </a:r>
          </a:p>
          <a:p>
            <a:r>
              <a:rPr lang="en-US" sz="1100" dirty="0"/>
              <a:t>51-XXXX  Production Occupations</a:t>
            </a:r>
          </a:p>
          <a:p>
            <a:r>
              <a:rPr lang="en-US" sz="1100" dirty="0"/>
              <a:t>53-XXXX  Transportation and Material Moving Occupations</a:t>
            </a:r>
          </a:p>
          <a:p>
            <a:r>
              <a:rPr lang="en-US" sz="1100" dirty="0"/>
              <a:t>55-XXXX  Military Specific Occupations</a:t>
            </a:r>
          </a:p>
        </p:txBody>
      </p:sp>
      <p:sp>
        <p:nvSpPr>
          <p:cNvPr id="2" name="Rectangle 1"/>
          <p:cNvSpPr/>
          <p:nvPr/>
        </p:nvSpPr>
        <p:spPr>
          <a:xfrm>
            <a:off x="954764" y="4048029"/>
            <a:ext cx="4439621" cy="738664"/>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We can also see that the numbering system increases in a numerical order, in proportionality to human physical manual difficulty.</a:t>
            </a:r>
          </a:p>
        </p:txBody>
      </p:sp>
      <p:cxnSp>
        <p:nvCxnSpPr>
          <p:cNvPr id="9" name="Straight Arrow Connector 8"/>
          <p:cNvCxnSpPr/>
          <p:nvPr/>
        </p:nvCxnSpPr>
        <p:spPr>
          <a:xfrm>
            <a:off x="6136257" y="3151517"/>
            <a:ext cx="0" cy="3007058"/>
          </a:xfrm>
          <a:prstGeom prst="straightConnector1">
            <a:avLst/>
          </a:prstGeom>
          <a:ln w="254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244177" y="2658151"/>
            <a:ext cx="158379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Administrative</a:t>
            </a:r>
          </a:p>
        </p:txBody>
      </p:sp>
      <p:sp>
        <p:nvSpPr>
          <p:cNvPr id="13" name="Rectangle 12"/>
          <p:cNvSpPr/>
          <p:nvPr/>
        </p:nvSpPr>
        <p:spPr>
          <a:xfrm>
            <a:off x="4850559" y="6093214"/>
            <a:ext cx="1712011"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Non-Administrative</a:t>
            </a:r>
          </a:p>
        </p:txBody>
      </p:sp>
      <p:sp>
        <p:nvSpPr>
          <p:cNvPr id="10" name="Rectangle 9">
            <a:extLst>
              <a:ext uri="{FF2B5EF4-FFF2-40B4-BE49-F238E27FC236}">
                <a16:creationId xmlns:a16="http://schemas.microsoft.com/office/drawing/2014/main" id="{C3E4F717-B1FD-43B1-8303-3247F5E07D6D}"/>
              </a:ext>
            </a:extLst>
          </p:cNvPr>
          <p:cNvSpPr/>
          <p:nvPr/>
        </p:nvSpPr>
        <p:spPr>
          <a:xfrm>
            <a:off x="6562568" y="6516227"/>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spTree>
    <p:extLst>
      <p:ext uri="{BB962C8B-B14F-4D97-AF65-F5344CB8AC3E}">
        <p14:creationId xmlns:p14="http://schemas.microsoft.com/office/powerpoint/2010/main" val="36307374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9189" y="97765"/>
            <a:ext cx="10515600" cy="5797401"/>
          </a:xfrm>
        </p:spPr>
        <p:txBody>
          <a:bodyPr>
            <a:normAutofit/>
          </a:bodyPr>
          <a:lstStyle/>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All the data was collected from the US department of Labor and uploaded to a GITHUB repository. A series of </a:t>
            </a:r>
            <a:r>
              <a:rPr lang="en-US" sz="1400" dirty="0" err="1">
                <a:latin typeface="Arial" panose="020B0604020202020204" pitchFamily="34" charset="0"/>
                <a:cs typeface="Arial" panose="020B0604020202020204" pitchFamily="34" charset="0"/>
              </a:rPr>
              <a:t>Jupyter</a:t>
            </a:r>
            <a:r>
              <a:rPr lang="en-US" sz="1400" dirty="0">
                <a:latin typeface="Arial" panose="020B0604020202020204" pitchFamily="34" charset="0"/>
                <a:cs typeface="Arial" panose="020B0604020202020204" pitchFamily="34" charset="0"/>
              </a:rPr>
              <a:t> python programs was created to parse the data for analysis. The data is stored as individual files for each independent variable:</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400" b="1" dirty="0">
                <a:latin typeface="Arial" panose="020B0604020202020204" pitchFamily="34" charset="0"/>
                <a:cs typeface="Arial" panose="020B0604020202020204" pitchFamily="34" charset="0"/>
              </a:rPr>
              <a:t>In each file you will find eight sample values for each SOC job category, as shown below:</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graphicFrame>
        <p:nvGraphicFramePr>
          <p:cNvPr id="4" name="Table 4">
            <a:extLst>
              <a:ext uri="{FF2B5EF4-FFF2-40B4-BE49-F238E27FC236}">
                <a16:creationId xmlns:a16="http://schemas.microsoft.com/office/drawing/2014/main" id="{E6368074-80DF-405B-9CB8-44AE5D8B19D9}"/>
              </a:ext>
            </a:extLst>
          </p:cNvPr>
          <p:cNvGraphicFramePr>
            <a:graphicFrameLocks/>
          </p:cNvGraphicFramePr>
          <p:nvPr>
            <p:extLst>
              <p:ext uri="{D42A27DB-BD31-4B8C-83A1-F6EECF244321}">
                <p14:modId xmlns:p14="http://schemas.microsoft.com/office/powerpoint/2010/main" val="2810016800"/>
              </p:ext>
            </p:extLst>
          </p:nvPr>
        </p:nvGraphicFramePr>
        <p:xfrm>
          <a:off x="838200" y="1098799"/>
          <a:ext cx="8828113" cy="2484120"/>
        </p:xfrm>
        <a:graphic>
          <a:graphicData uri="http://schemas.openxmlformats.org/drawingml/2006/table">
            <a:tbl>
              <a:tblPr firstRow="1" bandRow="1">
                <a:tableStyleId>{5C22544A-7EE6-4342-B048-85BDC9FD1C3A}</a:tableStyleId>
              </a:tblPr>
              <a:tblGrid>
                <a:gridCol w="1217851">
                  <a:extLst>
                    <a:ext uri="{9D8B030D-6E8A-4147-A177-3AD203B41FA5}">
                      <a16:colId xmlns:a16="http://schemas.microsoft.com/office/drawing/2014/main" val="2186497179"/>
                    </a:ext>
                  </a:extLst>
                </a:gridCol>
                <a:gridCol w="2072834">
                  <a:extLst>
                    <a:ext uri="{9D8B030D-6E8A-4147-A177-3AD203B41FA5}">
                      <a16:colId xmlns:a16="http://schemas.microsoft.com/office/drawing/2014/main" val="4036160090"/>
                    </a:ext>
                  </a:extLst>
                </a:gridCol>
                <a:gridCol w="2072834">
                  <a:extLst>
                    <a:ext uri="{9D8B030D-6E8A-4147-A177-3AD203B41FA5}">
                      <a16:colId xmlns:a16="http://schemas.microsoft.com/office/drawing/2014/main" val="2824248566"/>
                    </a:ext>
                  </a:extLst>
                </a:gridCol>
                <a:gridCol w="3464594">
                  <a:extLst>
                    <a:ext uri="{9D8B030D-6E8A-4147-A177-3AD203B41FA5}">
                      <a16:colId xmlns:a16="http://schemas.microsoft.com/office/drawing/2014/main" val="18295403"/>
                    </a:ext>
                  </a:extLst>
                </a:gridCol>
              </a:tblGrid>
              <a:tr h="386137">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extLst>
                  <a:ext uri="{0D108BD9-81ED-4DB2-BD59-A6C34878D82A}">
                    <a16:rowId xmlns:a16="http://schemas.microsoft.com/office/drawing/2014/main" val="2168200810"/>
                  </a:ext>
                </a:extLst>
              </a:tr>
              <a:tr h="338223">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extLst>
                  <a:ext uri="{0D108BD9-81ED-4DB2-BD59-A6C34878D82A}">
                    <a16:rowId xmlns:a16="http://schemas.microsoft.com/office/drawing/2014/main" val="662973504"/>
                  </a:ext>
                </a:extLst>
              </a:tr>
              <a:tr h="141941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NF_AGE_14to15_all.xlsx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NF_AGE_16to19_all.xlsx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NF_AGE_20to24_all.xlsx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NF_AGE_25to34_all.xlsx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NF_AGE_35to44_all.xlsx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NF_AGE_45to54_all.xlsx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NF_AGE_55to64_all.xlsx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NF_AGE_65plus_all.xlsx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NF_AGE_NR_all.xlsx </a:t>
                      </a: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NF_GENDER_F_all.xlsx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NF_GENDER_M_all.xlsx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NF_GENDER_NR_all.xlsx</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NF_RBX_Asian_all.xlsx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NF_RDX_Hispanic_all.xlsx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NF_REX_Hawaiian_all.xlsx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NF_RFX_White_all.xlsx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NF_RGX_NR_all.xlsx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NF_RHX_Multi_all.xlsx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NF_RIX_Hispanic_all.xlsx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NF_RCX_Black_AfricanAmerican_all.xlsx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NF_RAX_AmericanIndian_AlaskaNative_all.xlsx</a:t>
                      </a:r>
                    </a:p>
                  </a:txBody>
                  <a:tcPr/>
                </a:tc>
                <a:extLst>
                  <a:ext uri="{0D108BD9-81ED-4DB2-BD59-A6C34878D82A}">
                    <a16:rowId xmlns:a16="http://schemas.microsoft.com/office/drawing/2014/main" val="3278344214"/>
                  </a:ext>
                </a:extLst>
              </a:tr>
            </a:tbl>
          </a:graphicData>
        </a:graphic>
      </p:graphicFrame>
      <p:pic>
        <p:nvPicPr>
          <p:cNvPr id="6" name="Picture 5"/>
          <p:cNvPicPr>
            <a:picLocks noChangeAspect="1"/>
          </p:cNvPicPr>
          <p:nvPr/>
        </p:nvPicPr>
        <p:blipFill>
          <a:blip r:embed="rId3"/>
          <a:stretch>
            <a:fillRect/>
          </a:stretch>
        </p:blipFill>
        <p:spPr>
          <a:xfrm>
            <a:off x="815197" y="3934723"/>
            <a:ext cx="11137759" cy="2611652"/>
          </a:xfrm>
          <a:prstGeom prst="rect">
            <a:avLst/>
          </a:prstGeom>
        </p:spPr>
      </p:pic>
      <p:sp>
        <p:nvSpPr>
          <p:cNvPr id="5" name="Title 1">
            <a:extLst>
              <a:ext uri="{FF2B5EF4-FFF2-40B4-BE49-F238E27FC236}">
                <a16:creationId xmlns:a16="http://schemas.microsoft.com/office/drawing/2014/main" id="{44C92F67-6BB0-4F4A-BB69-2892AE9CE77E}"/>
              </a:ext>
            </a:extLst>
          </p:cNvPr>
          <p:cNvSpPr txBox="1">
            <a:spLocks/>
          </p:cNvSpPr>
          <p:nvPr/>
        </p:nvSpPr>
        <p:spPr>
          <a:xfrm>
            <a:off x="805550" y="97765"/>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Methodology (file structure)</a:t>
            </a:r>
          </a:p>
        </p:txBody>
      </p:sp>
      <p:sp>
        <p:nvSpPr>
          <p:cNvPr id="7" name="Rectangle 6">
            <a:extLst>
              <a:ext uri="{FF2B5EF4-FFF2-40B4-BE49-F238E27FC236}">
                <a16:creationId xmlns:a16="http://schemas.microsoft.com/office/drawing/2014/main" id="{C3E4F717-B1FD-43B1-8303-3247F5E07D6D}"/>
              </a:ext>
            </a:extLst>
          </p:cNvPr>
          <p:cNvSpPr/>
          <p:nvPr/>
        </p:nvSpPr>
        <p:spPr>
          <a:xfrm>
            <a:off x="706149" y="6561340"/>
            <a:ext cx="3166251"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4</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File name and content structure.  </a:t>
            </a:r>
          </a:p>
        </p:txBody>
      </p:sp>
      <p:cxnSp>
        <p:nvCxnSpPr>
          <p:cNvPr id="8" name="Straight Arrow Connector 7">
            <a:extLst>
              <a:ext uri="{FF2B5EF4-FFF2-40B4-BE49-F238E27FC236}">
                <a16:creationId xmlns:a16="http://schemas.microsoft.com/office/drawing/2014/main" id="{9F340B37-109B-499A-9398-A6841F8BC287}"/>
              </a:ext>
            </a:extLst>
          </p:cNvPr>
          <p:cNvCxnSpPr>
            <a:cxnSpLocks/>
          </p:cNvCxnSpPr>
          <p:nvPr/>
        </p:nvCxnSpPr>
        <p:spPr>
          <a:xfrm>
            <a:off x="2226833" y="5088367"/>
            <a:ext cx="8390965" cy="0"/>
          </a:xfrm>
          <a:prstGeom prst="straightConnector1">
            <a:avLst/>
          </a:prstGeom>
          <a:ln w="444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3AE7902-3CDC-4110-B9AF-36E044E2CBC6}"/>
              </a:ext>
            </a:extLst>
          </p:cNvPr>
          <p:cNvCxnSpPr>
            <a:cxnSpLocks/>
          </p:cNvCxnSpPr>
          <p:nvPr/>
        </p:nvCxnSpPr>
        <p:spPr>
          <a:xfrm flipH="1">
            <a:off x="1397005" y="3525485"/>
            <a:ext cx="1582864" cy="126513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13D3D33-27EF-45E2-B1F5-BCF863CE316E}"/>
              </a:ext>
            </a:extLst>
          </p:cNvPr>
          <p:cNvSpPr/>
          <p:nvPr/>
        </p:nvSpPr>
        <p:spPr>
          <a:xfrm>
            <a:off x="2226833" y="3318424"/>
            <a:ext cx="1828758" cy="207061"/>
          </a:xfrm>
          <a:prstGeom prst="ellipse">
            <a:avLst/>
          </a:prstGeom>
          <a:solidFill>
            <a:srgbClr val="FF0000">
              <a:alpha val="2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331667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86A6884-663A-4B2F-8B7C-727C6AAE37C1}"/>
              </a:ext>
            </a:extLst>
          </p:cNvPr>
          <p:cNvGraphicFramePr>
            <a:graphicFrameLocks noGrp="1"/>
          </p:cNvGraphicFramePr>
          <p:nvPr>
            <p:extLst>
              <p:ext uri="{D42A27DB-BD31-4B8C-83A1-F6EECF244321}">
                <p14:modId xmlns:p14="http://schemas.microsoft.com/office/powerpoint/2010/main" val="2667741628"/>
              </p:ext>
            </p:extLst>
          </p:nvPr>
        </p:nvGraphicFramePr>
        <p:xfrm>
          <a:off x="563482" y="681030"/>
          <a:ext cx="11065035" cy="5936366"/>
        </p:xfrm>
        <a:graphic>
          <a:graphicData uri="http://schemas.openxmlformats.org/drawingml/2006/table">
            <a:tbl>
              <a:tblPr/>
              <a:tblGrid>
                <a:gridCol w="5748289">
                  <a:extLst>
                    <a:ext uri="{9D8B030D-6E8A-4147-A177-3AD203B41FA5}">
                      <a16:colId xmlns:a16="http://schemas.microsoft.com/office/drawing/2014/main" val="471470086"/>
                    </a:ext>
                  </a:extLst>
                </a:gridCol>
                <a:gridCol w="5316746">
                  <a:extLst>
                    <a:ext uri="{9D8B030D-6E8A-4147-A177-3AD203B41FA5}">
                      <a16:colId xmlns:a16="http://schemas.microsoft.com/office/drawing/2014/main" val="3068948982"/>
                    </a:ext>
                  </a:extLst>
                </a:gridCol>
              </a:tblGrid>
              <a:tr h="405662">
                <a:tc>
                  <a:txBody>
                    <a:bodyPr/>
                    <a:lstStyle/>
                    <a:p>
                      <a:pPr algn="l" rtl="0" fontAlgn="base"/>
                      <a:r>
                        <a:rPr lang="en-AU" sz="2000" b="1" i="0" dirty="0">
                          <a:effectLst/>
                          <a:latin typeface="Arial" panose="020B0604020202020204" pitchFamily="34" charset="0"/>
                          <a:cs typeface="Arial" panose="020B0604020202020204" pitchFamily="34" charset="0"/>
                        </a:rPr>
                        <a:t> Committee Member</a:t>
                      </a:r>
                      <a:r>
                        <a:rPr lang="en-AU" sz="2000" b="0" i="0" dirty="0">
                          <a:effectLst/>
                          <a:latin typeface="Arial" panose="020B0604020202020204" pitchFamily="34" charset="0"/>
                          <a:cs typeface="Arial" panose="020B0604020202020204" pitchFamily="34" charset="0"/>
                        </a:rPr>
                        <a:t> </a:t>
                      </a:r>
                      <a:endParaRPr lang="en-AU" sz="36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tcPr>
                </a:tc>
                <a:tc>
                  <a:txBody>
                    <a:bodyPr/>
                    <a:lstStyle/>
                    <a:p>
                      <a:pPr algn="l" rtl="0" fontAlgn="base"/>
                      <a:r>
                        <a:rPr lang="en-US" sz="2000" b="1" i="0" dirty="0">
                          <a:effectLst/>
                          <a:latin typeface="Arial" panose="020B0604020202020204" pitchFamily="34" charset="0"/>
                          <a:cs typeface="Arial" panose="020B0604020202020204" pitchFamily="34" charset="0"/>
                        </a:rPr>
                        <a:t>Department </a:t>
                      </a:r>
                      <a:r>
                        <a:rPr lang="en-US" sz="2000" b="0" i="0" dirty="0">
                          <a:effectLst/>
                          <a:latin typeface="Arial" panose="020B0604020202020204" pitchFamily="34" charset="0"/>
                          <a:cs typeface="Arial" panose="020B0604020202020204" pitchFamily="34" charset="0"/>
                        </a:rPr>
                        <a:t> </a:t>
                      </a:r>
                      <a:endParaRPr lang="en-US" sz="36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536155943"/>
                  </a:ext>
                </a:extLst>
              </a:tr>
              <a:tr h="844268">
                <a:tc>
                  <a:txBody>
                    <a:bodyPr/>
                    <a:lstStyle/>
                    <a:p>
                      <a:pPr algn="l" rtl="0" fontAlgn="base"/>
                      <a:endParaRPr lang="en-AU" sz="1400" b="1" i="0" dirty="0">
                        <a:effectLst/>
                        <a:latin typeface="Arial" panose="020B0604020202020204" pitchFamily="34" charset="0"/>
                        <a:cs typeface="Arial" panose="020B0604020202020204" pitchFamily="34" charset="0"/>
                      </a:endParaRPr>
                    </a:p>
                    <a:p>
                      <a:pPr algn="l" rtl="0" fontAlgn="base"/>
                      <a:r>
                        <a:rPr lang="en-AU" sz="1400" b="1" i="0" dirty="0">
                          <a:effectLst/>
                          <a:latin typeface="Arial" panose="020B0604020202020204" pitchFamily="34" charset="0"/>
                          <a:cs typeface="Arial" panose="020B0604020202020204" pitchFamily="34" charset="0"/>
                        </a:rPr>
                        <a:t>Dr. Roberto Lucchini,  Professor </a:t>
                      </a:r>
                      <a:r>
                        <a:rPr lang="en-AU" sz="1400" b="0" i="0" dirty="0">
                          <a:effectLst/>
                          <a:latin typeface="Arial" panose="020B0604020202020204" pitchFamily="34" charset="0"/>
                          <a:cs typeface="Arial" panose="020B0604020202020204" pitchFamily="34" charset="0"/>
                        </a:rPr>
                        <a:t> </a:t>
                      </a:r>
                      <a:endParaRPr lang="en-AU" sz="2400" b="0" i="0" dirty="0">
                        <a:effectLst/>
                        <a:latin typeface="Arial" panose="020B0604020202020204" pitchFamily="34" charset="0"/>
                        <a:cs typeface="Arial" panose="020B0604020202020204" pitchFamily="34" charset="0"/>
                      </a:endParaRPr>
                    </a:p>
                    <a:p>
                      <a:pPr algn="l" rtl="0" fontAlgn="base"/>
                      <a:r>
                        <a:rPr lang="en-AU" sz="1400" b="0" i="1" dirty="0">
                          <a:effectLst/>
                          <a:latin typeface="Arial" panose="020B0604020202020204" pitchFamily="34" charset="0"/>
                          <a:cs typeface="Arial" panose="020B0604020202020204" pitchFamily="34" charset="0"/>
                        </a:rPr>
                        <a:t>Major Professor </a:t>
                      </a:r>
                      <a:endParaRPr lang="en-AU" sz="2400" b="0" i="1" dirty="0">
                        <a:effectLst/>
                        <a:latin typeface="Arial" panose="020B0604020202020204" pitchFamily="34" charset="0"/>
                        <a:cs typeface="Arial" panose="020B0604020202020204" pitchFamily="34" charset="0"/>
                      </a:endParaRPr>
                    </a:p>
                    <a:p>
                      <a:pPr algn="l" rtl="0" fontAlgn="base"/>
                      <a:r>
                        <a:rPr lang="en-AU" sz="1400" b="0" i="1" dirty="0">
                          <a:effectLst/>
                          <a:latin typeface="Arial" panose="020B0604020202020204" pitchFamily="34" charset="0"/>
                          <a:cs typeface="Arial" panose="020B0604020202020204" pitchFamily="34" charset="0"/>
                        </a:rPr>
                        <a:t>(Committee Chair)</a:t>
                      </a:r>
                      <a:endParaRPr lang="en-AU" sz="1400" b="0" i="0" dirty="0">
                        <a:effectLst/>
                        <a:latin typeface="Arial" panose="020B0604020202020204" pitchFamily="34" charset="0"/>
                        <a:cs typeface="Arial" panose="020B0604020202020204" pitchFamily="34" charset="0"/>
                      </a:endParaRPr>
                    </a:p>
                    <a:p>
                      <a:pPr algn="l" rtl="0" fontAlgn="base"/>
                      <a:endParaRPr lang="en-AU" sz="1400" b="0" i="1"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solidFill>
                      <a:schemeClr val="bg2"/>
                    </a:solidFill>
                  </a:tcPr>
                </a:tc>
                <a:tc>
                  <a:txBody>
                    <a:bodyPr/>
                    <a:lstStyle/>
                    <a:p>
                      <a:pPr algn="l" rtl="0" fontAlgn="base"/>
                      <a:r>
                        <a:rPr lang="en-US" sz="1400" b="0" i="0" dirty="0">
                          <a:effectLst/>
                          <a:latin typeface="Arial" panose="020B0604020202020204" pitchFamily="34" charset="0"/>
                          <a:cs typeface="Arial" panose="020B0604020202020204" pitchFamily="34" charset="0"/>
                        </a:rPr>
                        <a:t> </a:t>
                      </a:r>
                    </a:p>
                    <a:p>
                      <a:pPr algn="l" rtl="0" fontAlgn="base"/>
                      <a:r>
                        <a:rPr lang="en-US" sz="1400" b="0" i="0" dirty="0">
                          <a:effectLst/>
                          <a:latin typeface="Arial" panose="020B0604020202020204" pitchFamily="34" charset="0"/>
                          <a:cs typeface="Arial" panose="020B0604020202020204" pitchFamily="34" charset="0"/>
                        </a:rPr>
                        <a:t>Dept. of Environmental Health Sciences  </a:t>
                      </a:r>
                      <a:endParaRPr lang="en-US" sz="24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solidFill>
                      <a:schemeClr val="bg2"/>
                    </a:solidFill>
                  </a:tcPr>
                </a:tc>
                <a:extLst>
                  <a:ext uri="{0D108BD9-81ED-4DB2-BD59-A6C34878D82A}">
                    <a16:rowId xmlns:a16="http://schemas.microsoft.com/office/drawing/2014/main" val="4183353945"/>
                  </a:ext>
                </a:extLst>
              </a:tr>
              <a:tr h="860676">
                <a:tc>
                  <a:txBody>
                    <a:bodyPr/>
                    <a:lstStyle/>
                    <a:p>
                      <a:pPr algn="l" rtl="0" fontAlgn="base"/>
                      <a:r>
                        <a:rPr lang="en-US" sz="1400" b="1" i="0" dirty="0">
                          <a:effectLst/>
                          <a:latin typeface="Arial" panose="020B0604020202020204" pitchFamily="34" charset="0"/>
                          <a:cs typeface="Arial" panose="020B0604020202020204" pitchFamily="34" charset="0"/>
                        </a:rPr>
                        <a:t> </a:t>
                      </a: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Jeremy Chambers, </a:t>
                      </a:r>
                      <a:r>
                        <a:rPr lang="en-US" sz="1400" b="1" i="0" kern="1200" dirty="0" err="1">
                          <a:solidFill>
                            <a:schemeClr val="tx1"/>
                          </a:solidFill>
                          <a:effectLst/>
                          <a:latin typeface="Arial" panose="020B0604020202020204" pitchFamily="34" charset="0"/>
                          <a:ea typeface="+mn-ea"/>
                          <a:cs typeface="Arial" panose="020B0604020202020204" pitchFamily="34" charset="0"/>
                        </a:rPr>
                        <a:t>Ph.D</a:t>
                      </a:r>
                      <a:r>
                        <a:rPr lang="en-US" sz="1400" b="1" i="0" kern="1200" dirty="0">
                          <a:solidFill>
                            <a:schemeClr val="tx1"/>
                          </a:solidFill>
                          <a:effectLst/>
                          <a:latin typeface="Arial" panose="020B0604020202020204" pitchFamily="34" charset="0"/>
                          <a:ea typeface="+mn-ea"/>
                          <a:cs typeface="Arial" panose="020B0604020202020204" pitchFamily="34" charset="0"/>
                        </a:rPr>
                        <a:t>, Assistant Professor  </a:t>
                      </a:r>
                    </a:p>
                    <a:p>
                      <a:pPr algn="l" rtl="0" fontAlgn="base"/>
                      <a:r>
                        <a:rPr lang="en-US" sz="1400" b="0" i="0" dirty="0">
                          <a:effectLst/>
                          <a:latin typeface="Arial" panose="020B0604020202020204" pitchFamily="34" charset="0"/>
                          <a:cs typeface="Arial" panose="020B0604020202020204" pitchFamily="34" charset="0"/>
                        </a:rPr>
                        <a:t>Director of Doctoral Programs, Department of Environmental Health Sciences </a:t>
                      </a:r>
                      <a:endParaRPr lang="en-US" sz="2400" b="0" i="0" dirty="0">
                        <a:effectLst/>
                        <a:latin typeface="Arial" panose="020B0604020202020204" pitchFamily="34" charset="0"/>
                        <a:cs typeface="Arial" panose="020B0604020202020204" pitchFamily="34" charset="0"/>
                      </a:endParaRPr>
                    </a:p>
                    <a:p>
                      <a:pPr algn="l" rtl="0" fontAlgn="base"/>
                      <a:r>
                        <a:rPr lang="en-US" sz="1400" b="0" i="1" dirty="0">
                          <a:effectLst/>
                          <a:latin typeface="Arial" panose="020B0604020202020204" pitchFamily="34" charset="0"/>
                          <a:cs typeface="Arial" panose="020B0604020202020204" pitchFamily="34" charset="0"/>
                        </a:rPr>
                        <a:t>Committee Member</a:t>
                      </a:r>
                      <a:r>
                        <a:rPr lang="en-US" sz="1400" b="0" i="0" dirty="0">
                          <a:effectLst/>
                          <a:latin typeface="Arial" panose="020B0604020202020204" pitchFamily="34" charset="0"/>
                          <a:cs typeface="Arial" panose="020B0604020202020204" pitchFamily="34" charset="0"/>
                        </a:rPr>
                        <a:t> </a:t>
                      </a:r>
                    </a:p>
                    <a:p>
                      <a:pPr algn="l" rtl="0" fontAlgn="base"/>
                      <a:endParaRPr lang="en-US" sz="1400" b="0" i="1"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a:noFill/>
                    </a:lnB>
                    <a:solidFill>
                      <a:srgbClr val="FFFFFF"/>
                    </a:solidFill>
                  </a:tcPr>
                </a:tc>
                <a:tc>
                  <a:txBody>
                    <a:bodyPr/>
                    <a:lstStyle/>
                    <a:p>
                      <a:pPr algn="l" rtl="0" fontAlgn="base"/>
                      <a:r>
                        <a:rPr lang="en-US" sz="1400" b="0" i="0" dirty="0">
                          <a:effectLst/>
                          <a:latin typeface="Arial" panose="020B0604020202020204" pitchFamily="34" charset="0"/>
                          <a:cs typeface="Arial" panose="020B0604020202020204" pitchFamily="34" charset="0"/>
                        </a:rPr>
                        <a:t> </a:t>
                      </a:r>
                    </a:p>
                    <a:p>
                      <a:pPr algn="l" rtl="0" fontAlgn="base"/>
                      <a:r>
                        <a:rPr lang="en-US" sz="1400" b="0" i="0" dirty="0">
                          <a:effectLst/>
                          <a:latin typeface="Arial" panose="020B0604020202020204" pitchFamily="34" charset="0"/>
                          <a:cs typeface="Arial" panose="020B0604020202020204" pitchFamily="34" charset="0"/>
                        </a:rPr>
                        <a:t>Dept. of Environmental Health Sciences  </a:t>
                      </a:r>
                      <a:endParaRPr lang="en-US" sz="2400" b="0" i="0" dirty="0">
                        <a:effectLst/>
                        <a:latin typeface="Arial" panose="020B0604020202020204" pitchFamily="34" charset="0"/>
                        <a:cs typeface="Arial" panose="020B0604020202020204" pitchFamily="34" charset="0"/>
                      </a:endParaRPr>
                    </a:p>
                    <a:p>
                      <a:pPr algn="l" rtl="0" fontAlgn="base"/>
                      <a:r>
                        <a:rPr lang="en-US" sz="1400" b="0" i="0" dirty="0">
                          <a:effectLst/>
                          <a:latin typeface="Arial" panose="020B0604020202020204" pitchFamily="34" charset="0"/>
                          <a:cs typeface="Arial" panose="020B0604020202020204" pitchFamily="34" charset="0"/>
                        </a:rPr>
                        <a:t> </a:t>
                      </a:r>
                      <a:endParaRPr lang="en-US" sz="24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146543946"/>
                  </a:ext>
                </a:extLst>
              </a:tr>
              <a:tr h="854934">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Shanna L. Burke, MSW, LCSW, PhD, Assistant Professor  </a:t>
                      </a:r>
                    </a:p>
                    <a:p>
                      <a:pPr algn="l" rtl="0" fontAlgn="base"/>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School of Social Work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extLst>
                  <a:ext uri="{0D108BD9-81ED-4DB2-BD59-A6C34878D82A}">
                    <a16:rowId xmlns:a16="http://schemas.microsoft.com/office/drawing/2014/main" val="36714372"/>
                  </a:ext>
                </a:extLst>
              </a:tr>
              <a:tr h="853027">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Deodutta Roy, PhD,  Professor  </a:t>
                      </a:r>
                    </a:p>
                    <a:p>
                      <a:pPr marL="0" algn="l" defTabSz="914400" rtl="0" eaLnBrk="1" fontAlgn="base" latinLnBrk="0" hangingPunct="1"/>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1"/>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Environmental Health Sciences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1"/>
                    </a:solidFill>
                  </a:tcPr>
                </a:tc>
                <a:extLst>
                  <a:ext uri="{0D108BD9-81ED-4DB2-BD59-A6C34878D82A}">
                    <a16:rowId xmlns:a16="http://schemas.microsoft.com/office/drawing/2014/main" val="2388046414"/>
                  </a:ext>
                </a:extLst>
              </a:tr>
              <a:tr h="933162">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Emir </a:t>
                      </a:r>
                      <a:r>
                        <a:rPr lang="en-US" sz="1400" b="1" i="0" kern="1200" dirty="0" err="1">
                          <a:solidFill>
                            <a:schemeClr val="tx1"/>
                          </a:solidFill>
                          <a:effectLst/>
                          <a:latin typeface="Arial" panose="020B0604020202020204" pitchFamily="34" charset="0"/>
                          <a:ea typeface="+mn-ea"/>
                          <a:cs typeface="Arial" panose="020B0604020202020204" pitchFamily="34" charset="0"/>
                        </a:rPr>
                        <a:t>Veledar</a:t>
                      </a:r>
                      <a:r>
                        <a:rPr lang="en-US" sz="1400" b="1" i="0" kern="1200" dirty="0">
                          <a:solidFill>
                            <a:schemeClr val="tx1"/>
                          </a:solidFill>
                          <a:effectLst/>
                          <a:latin typeface="Arial" panose="020B0604020202020204" pitchFamily="34" charset="0"/>
                          <a:ea typeface="+mn-ea"/>
                          <a:cs typeface="Arial" panose="020B0604020202020204" pitchFamily="34" charset="0"/>
                        </a:rPr>
                        <a:t>, Ph.D., Courtesy Graduate Faculty Appointment </a:t>
                      </a:r>
                    </a:p>
                    <a:p>
                      <a:pPr marL="0" algn="l" defTabSz="914400" rtl="0" eaLnBrk="1" fontAlgn="base" latinLnBrk="0" hangingPunct="1"/>
                      <a:r>
                        <a:rPr lang="en-US" sz="1400" b="0" i="1" kern="1200" dirty="0">
                          <a:solidFill>
                            <a:schemeClr val="tx1"/>
                          </a:solidFill>
                          <a:effectLst/>
                          <a:latin typeface="Arial" panose="020B0604020202020204" pitchFamily="34" charset="0"/>
                          <a:ea typeface="+mn-ea"/>
                          <a:cs typeface="Arial" panose="020B0604020202020204" pitchFamily="34" charset="0"/>
                        </a:rPr>
                        <a:t>Director of Biostatistics and Predictive Analytics at Baptist Health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endParaRPr lang="en-US" sz="1400" b="0"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Biostatistics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extLst>
                  <a:ext uri="{0D108BD9-81ED-4DB2-BD59-A6C34878D82A}">
                    <a16:rowId xmlns:a16="http://schemas.microsoft.com/office/drawing/2014/main" val="1757831510"/>
                  </a:ext>
                </a:extLst>
              </a:tr>
              <a:tr h="118296">
                <a:tc>
                  <a:txBody>
                    <a:bodyPr/>
                    <a:lstStyle/>
                    <a:p>
                      <a:pPr algn="l" rtl="0" fontAlgn="base"/>
                      <a:endParaRPr lang="en-US" sz="900" b="1" i="0" dirty="0">
                        <a:effectLst/>
                        <a:latin typeface="Book Antiqua" panose="02040602050305030304" pitchFamily="18"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a:noFill/>
                    </a:lnT>
                    <a:lnB w="7620" cap="flat" cmpd="sng" algn="ctr">
                      <a:solidFill>
                        <a:srgbClr val="BFBFBF"/>
                      </a:solidFill>
                      <a:prstDash val="solid"/>
                      <a:round/>
                      <a:headEnd type="none" w="med" len="med"/>
                      <a:tailEnd type="none" w="med" len="med"/>
                    </a:lnB>
                    <a:solidFill>
                      <a:srgbClr val="FFFFFF"/>
                    </a:solidFill>
                  </a:tcPr>
                </a:tc>
                <a:tc>
                  <a:txBody>
                    <a:bodyPr/>
                    <a:lstStyle/>
                    <a:p>
                      <a:pPr algn="l" rtl="0" fontAlgn="base"/>
                      <a:r>
                        <a:rPr lang="en-US" sz="900" b="0" i="0" dirty="0">
                          <a:effectLst/>
                          <a:latin typeface="Book Antiqua" panose="02040602050305030304" pitchFamily="18" charset="0"/>
                        </a:rPr>
                        <a:t> </a:t>
                      </a: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a:noFill/>
                    </a:lnT>
                    <a:lnB w="762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294361579"/>
                  </a:ext>
                </a:extLst>
              </a:tr>
            </a:tbl>
          </a:graphicData>
        </a:graphic>
      </p:graphicFrame>
      <p:sp>
        <p:nvSpPr>
          <p:cNvPr id="6" name="Title 1">
            <a:extLst>
              <a:ext uri="{FF2B5EF4-FFF2-40B4-BE49-F238E27FC236}">
                <a16:creationId xmlns:a16="http://schemas.microsoft.com/office/drawing/2014/main" id="{4C0E940B-0C73-4237-A3AB-40CF6006A82A}"/>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Committee Members</a:t>
            </a:r>
          </a:p>
        </p:txBody>
      </p:sp>
    </p:spTree>
    <p:extLst>
      <p:ext uri="{BB962C8B-B14F-4D97-AF65-F5344CB8AC3E}">
        <p14:creationId xmlns:p14="http://schemas.microsoft.com/office/powerpoint/2010/main" val="38194581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MODEL</a:t>
            </a:r>
          </a:p>
        </p:txBody>
      </p:sp>
    </p:spTree>
    <p:extLst>
      <p:ext uri="{BB962C8B-B14F-4D97-AF65-F5344CB8AC3E}">
        <p14:creationId xmlns:p14="http://schemas.microsoft.com/office/powerpoint/2010/main" val="36179678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BE68113-5A19-4600-88E1-1F881F916000}"/>
              </a:ext>
            </a:extLst>
          </p:cNvPr>
          <p:cNvSpPr txBox="1"/>
          <p:nvPr/>
        </p:nvSpPr>
        <p:spPr>
          <a:xfrm>
            <a:off x="537028" y="681117"/>
            <a:ext cx="11045372" cy="1077218"/>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Summary of Variables: </a:t>
            </a:r>
          </a:p>
          <a:p>
            <a:endParaRPr lang="en-US" sz="1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Dependent Variable:  2 </a:t>
            </a:r>
            <a:r>
              <a:rPr lang="en-US" sz="1600" dirty="0">
                <a:latin typeface="Arial" panose="020B0604020202020204" pitchFamily="34" charset="0"/>
                <a:cs typeface="Arial" panose="020B0604020202020204" pitchFamily="34" charset="0"/>
              </a:rPr>
              <a:t>main outcome variable of interest are: </a:t>
            </a:r>
            <a:r>
              <a:rPr lang="en-US" sz="1600" b="1" dirty="0">
                <a:latin typeface="Arial" panose="020B0604020202020204" pitchFamily="34" charset="0"/>
                <a:cs typeface="Arial" panose="020B0604020202020204" pitchFamily="34" charset="0"/>
              </a:rPr>
              <a:t>probability of injury and probability of fatality.</a:t>
            </a: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Independent variables of interest</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4:</a:t>
            </a:r>
            <a:r>
              <a:rPr lang="en-US" sz="1600" dirty="0">
                <a:latin typeface="Arial" panose="020B0604020202020204" pitchFamily="34" charset="0"/>
                <a:cs typeface="Arial" panose="020B0604020202020204" pitchFamily="34" charset="0"/>
              </a:rPr>
              <a:t> (occupation, gender, age, race).</a:t>
            </a:r>
            <a:endParaRPr lang="en-US" sz="1600" dirty="0"/>
          </a:p>
        </p:txBody>
      </p:sp>
      <p:graphicFrame>
        <p:nvGraphicFramePr>
          <p:cNvPr id="7" name="Table 6">
            <a:extLst>
              <a:ext uri="{FF2B5EF4-FFF2-40B4-BE49-F238E27FC236}">
                <a16:creationId xmlns:a16="http://schemas.microsoft.com/office/drawing/2014/main" id="{0866C0FE-D71E-4E1C-9844-6DAA63123D27}"/>
              </a:ext>
            </a:extLst>
          </p:cNvPr>
          <p:cNvGraphicFramePr>
            <a:graphicFrameLocks noGrp="1"/>
          </p:cNvGraphicFramePr>
          <p:nvPr>
            <p:extLst>
              <p:ext uri="{D42A27DB-BD31-4B8C-83A1-F6EECF244321}">
                <p14:modId xmlns:p14="http://schemas.microsoft.com/office/powerpoint/2010/main" val="262382630"/>
              </p:ext>
            </p:extLst>
          </p:nvPr>
        </p:nvGraphicFramePr>
        <p:xfrm>
          <a:off x="609600" y="2577205"/>
          <a:ext cx="10481187" cy="3469588"/>
        </p:xfrm>
        <a:graphic>
          <a:graphicData uri="http://schemas.openxmlformats.org/drawingml/2006/table">
            <a:tbl>
              <a:tblPr firstRow="1" bandRow="1">
                <a:tableStyleId>{5C22544A-7EE6-4342-B048-85BDC9FD1C3A}</a:tableStyleId>
              </a:tblPr>
              <a:tblGrid>
                <a:gridCol w="6892413">
                  <a:extLst>
                    <a:ext uri="{9D8B030D-6E8A-4147-A177-3AD203B41FA5}">
                      <a16:colId xmlns:a16="http://schemas.microsoft.com/office/drawing/2014/main" val="1191327645"/>
                    </a:ext>
                  </a:extLst>
                </a:gridCol>
                <a:gridCol w="3588774">
                  <a:extLst>
                    <a:ext uri="{9D8B030D-6E8A-4147-A177-3AD203B41FA5}">
                      <a16:colId xmlns:a16="http://schemas.microsoft.com/office/drawing/2014/main" val="3166739584"/>
                    </a:ext>
                  </a:extLst>
                </a:gridCol>
              </a:tblGrid>
              <a:tr h="550411">
                <a:tc>
                  <a:txBody>
                    <a:bodyPr/>
                    <a:lstStyle/>
                    <a:p>
                      <a:pPr marL="0" marR="0">
                        <a:lnSpc>
                          <a:spcPct val="150000"/>
                        </a:lnSpc>
                        <a:spcBef>
                          <a:spcPts val="0"/>
                        </a:spcBef>
                        <a:spcAft>
                          <a:spcPts val="0"/>
                        </a:spcAft>
                      </a:pPr>
                      <a:r>
                        <a:rPr lang="en-US" sz="1800" dirty="0">
                          <a:effectLst/>
                          <a:latin typeface="Arial" panose="020B0604020202020204" pitchFamily="34" charset="0"/>
                          <a:cs typeface="Arial" panose="020B0604020202020204" pitchFamily="34" charset="0"/>
                        </a:rPr>
                        <a:t>Dependent Variables (Risk)</a:t>
                      </a:r>
                    </a:p>
                  </a:txBody>
                  <a:tcPr/>
                </a:tc>
                <a:tc>
                  <a:txBody>
                    <a:bodyPr/>
                    <a:lstStyle/>
                    <a:p>
                      <a:pPr marL="0" marR="0">
                        <a:lnSpc>
                          <a:spcPct val="150000"/>
                        </a:lnSpc>
                        <a:spcBef>
                          <a:spcPts val="0"/>
                        </a:spcBef>
                        <a:spcAft>
                          <a:spcPts val="0"/>
                        </a:spcAft>
                      </a:pPr>
                      <a:r>
                        <a:rPr lang="en-US" sz="1800">
                          <a:effectLst/>
                          <a:latin typeface="Arial" panose="020B0604020202020204" pitchFamily="34" charset="0"/>
                          <a:cs typeface="Arial" panose="020B0604020202020204" pitchFamily="34" charset="0"/>
                        </a:rPr>
                        <a:t>Types of Variables</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620462523"/>
                  </a:ext>
                </a:extLst>
              </a:tr>
              <a:tr h="495173">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Probability of Injury/Fatality</a:t>
                      </a:r>
                    </a:p>
                    <a:p>
                      <a:pPr marL="0" marR="0">
                        <a:lnSpc>
                          <a:spcPct val="115000"/>
                        </a:lnSpc>
                        <a:spcBef>
                          <a:spcPts val="0"/>
                        </a:spcBef>
                        <a:spcAft>
                          <a:spcPts val="0"/>
                        </a:spcAft>
                      </a:pPr>
                      <a:r>
                        <a:rPr lang="en-US" sz="1400" i="1" dirty="0">
                          <a:effectLst/>
                          <a:latin typeface="Arial" panose="020B0604020202020204" pitchFamily="34" charset="0"/>
                          <a:ea typeface="Calibri" panose="020F0502020204030204" pitchFamily="34" charset="0"/>
                          <a:cs typeface="Arial" panose="020B0604020202020204" pitchFamily="34" charset="0"/>
                        </a:rPr>
                        <a:t>(Derived from job encoding)</a:t>
                      </a:r>
                      <a:endParaRPr lang="en-US" sz="1800" i="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Continuous</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502713907"/>
                  </a:ext>
                </a:extLst>
              </a:tr>
              <a:tr h="550411">
                <a:tc>
                  <a:txBody>
                    <a:bodyPr/>
                    <a:lstStyle/>
                    <a:p>
                      <a:pPr marL="0" marR="0">
                        <a:lnSpc>
                          <a:spcPct val="150000"/>
                        </a:lnSpc>
                        <a:spcBef>
                          <a:spcPts val="0"/>
                        </a:spcBef>
                        <a:spcAft>
                          <a:spcPts val="0"/>
                        </a:spcAft>
                      </a:pPr>
                      <a:r>
                        <a:rPr lang="en-US" sz="1800" b="1" dirty="0">
                          <a:solidFill>
                            <a:schemeClr val="bg1"/>
                          </a:solidFill>
                          <a:effectLst/>
                          <a:latin typeface="Arial" panose="020B0604020202020204" pitchFamily="34" charset="0"/>
                          <a:cs typeface="Arial" panose="020B0604020202020204" pitchFamily="34" charset="0"/>
                        </a:rPr>
                        <a:t>Independent Variables (Risk Perception)</a:t>
                      </a:r>
                    </a:p>
                    <a:p>
                      <a:pPr marL="0" marR="0">
                        <a:lnSpc>
                          <a:spcPct val="150000"/>
                        </a:lnSpc>
                        <a:spcBef>
                          <a:spcPts val="0"/>
                        </a:spcBef>
                        <a:spcAft>
                          <a:spcPts val="0"/>
                        </a:spcAft>
                      </a:pPr>
                      <a:r>
                        <a:rPr lang="en-US" sz="1400" b="1" i="1" dirty="0">
                          <a:solidFill>
                            <a:schemeClr val="bg1"/>
                          </a:solidFill>
                          <a:effectLst/>
                          <a:latin typeface="Arial" panose="020B0604020202020204" pitchFamily="34" charset="0"/>
                          <a:ea typeface="Calibri" panose="020F0502020204030204" pitchFamily="34" charset="0"/>
                          <a:cs typeface="Arial" panose="020B0604020202020204" pitchFamily="34" charset="0"/>
                        </a:rPr>
                        <a:t>(Occupational Recordable Injury, Illnesses and Fatalities for each)</a:t>
                      </a:r>
                      <a:endParaRPr lang="en-US" sz="1800" b="1" i="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accent1"/>
                    </a:solidFill>
                  </a:tcPr>
                </a:tc>
                <a:tc>
                  <a:txBody>
                    <a:bodyPr/>
                    <a:lstStyle/>
                    <a:p>
                      <a:pPr marL="0" marR="0">
                        <a:lnSpc>
                          <a:spcPct val="150000"/>
                        </a:lnSpc>
                        <a:spcBef>
                          <a:spcPts val="0"/>
                        </a:spcBef>
                        <a:spcAft>
                          <a:spcPts val="0"/>
                        </a:spcAft>
                      </a:pPr>
                      <a:r>
                        <a:rPr lang="en-US" sz="1800" b="1" dirty="0">
                          <a:solidFill>
                            <a:schemeClr val="bg1"/>
                          </a:solidFill>
                          <a:effectLst/>
                          <a:latin typeface="Arial" panose="020B0604020202020204" pitchFamily="34" charset="0"/>
                          <a:cs typeface="Arial" panose="020B0604020202020204" pitchFamily="34" charset="0"/>
                        </a:rPr>
                        <a:t>Types of Variables</a:t>
                      </a:r>
                      <a:endParaRPr lang="en-US" sz="24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accent1"/>
                    </a:solidFill>
                  </a:tcPr>
                </a:tc>
                <a:extLst>
                  <a:ext uri="{0D108BD9-81ED-4DB2-BD59-A6C34878D82A}">
                    <a16:rowId xmlns:a16="http://schemas.microsoft.com/office/drawing/2014/main" val="3483301763"/>
                  </a:ext>
                </a:extLst>
              </a:tr>
              <a:tr h="476127">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dirty="0">
                          <a:effectLst/>
                          <a:latin typeface="Arial" panose="020B0604020202020204" pitchFamily="34" charset="0"/>
                          <a:cs typeface="Arial" panose="020B0604020202020204" pitchFamily="34" charset="0"/>
                        </a:rPr>
                        <a:t>Age</a:t>
                      </a:r>
                      <a:endParaRPr lang="en-US" sz="240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Categorical/Continuous</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447223053"/>
                  </a:ext>
                </a:extLst>
              </a:tr>
              <a:tr h="476127">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Gender, Race</a:t>
                      </a:r>
                      <a:endParaRPr lang="en-US" sz="180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Categorical</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368323747"/>
                  </a:ext>
                </a:extLst>
              </a:tr>
              <a:tr h="491691">
                <a:tc>
                  <a:txBody>
                    <a:bodyPr/>
                    <a:lstStyle/>
                    <a:p>
                      <a:pPr marL="0" marR="0">
                        <a:lnSpc>
                          <a:spcPct val="115000"/>
                        </a:lnSpc>
                        <a:spcBef>
                          <a:spcPts val="0"/>
                        </a:spcBef>
                        <a:spcAft>
                          <a:spcPts val="0"/>
                        </a:spcAft>
                      </a:pPr>
                      <a:r>
                        <a:rPr lang="en-US" sz="1800" dirty="0">
                          <a:effectLst/>
                          <a:latin typeface="Arial" panose="020B0604020202020204" pitchFamily="34" charset="0"/>
                          <a:ea typeface="+mn-ea"/>
                          <a:cs typeface="Arial" panose="020B0604020202020204" pitchFamily="34" charset="0"/>
                        </a:rPr>
                        <a:t>Occupation</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dirty="0">
                          <a:effectLst/>
                          <a:latin typeface="Arial" panose="020B0604020202020204" pitchFamily="34" charset="0"/>
                          <a:cs typeface="Arial" panose="020B0604020202020204" pitchFamily="34" charset="0"/>
                        </a:rPr>
                        <a:t>Categorical/Continuous</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90516940"/>
                  </a:ext>
                </a:extLst>
              </a:tr>
            </a:tbl>
          </a:graphicData>
        </a:graphic>
      </p:graphicFrame>
      <p:sp>
        <p:nvSpPr>
          <p:cNvPr id="9" name="Rectangle 8">
            <a:extLst>
              <a:ext uri="{FF2B5EF4-FFF2-40B4-BE49-F238E27FC236}">
                <a16:creationId xmlns:a16="http://schemas.microsoft.com/office/drawing/2014/main" id="{470D0A11-AFC7-4AA3-94CE-366089F59890}"/>
              </a:ext>
            </a:extLst>
          </p:cNvPr>
          <p:cNvSpPr/>
          <p:nvPr/>
        </p:nvSpPr>
        <p:spPr>
          <a:xfrm>
            <a:off x="609600" y="1930874"/>
            <a:ext cx="6096000" cy="646331"/>
          </a:xfrm>
          <a:prstGeom prst="rect">
            <a:avLst/>
          </a:prstGeom>
        </p:spPr>
        <p:txBody>
          <a:bodyPr>
            <a:spAutoFit/>
          </a:bodyPr>
          <a:lstStyle/>
          <a:p>
            <a:r>
              <a:rPr lang="en-US" dirty="0"/>
              <a:t>Table 1  </a:t>
            </a:r>
          </a:p>
          <a:p>
            <a:r>
              <a:rPr lang="en-US" i="1" dirty="0"/>
              <a:t>Dependent and Independent Variables</a:t>
            </a:r>
          </a:p>
        </p:txBody>
      </p:sp>
      <p:sp>
        <p:nvSpPr>
          <p:cNvPr id="14" name="Title 1">
            <a:extLst>
              <a:ext uri="{FF2B5EF4-FFF2-40B4-BE49-F238E27FC236}">
                <a16:creationId xmlns:a16="http://schemas.microsoft.com/office/drawing/2014/main" id="{9F819CDC-0A7C-497A-AC0E-6638558CAB57}"/>
              </a:ext>
            </a:extLst>
          </p:cNvPr>
          <p:cNvSpPr txBox="1">
            <a:spLocks/>
          </p:cNvSpPr>
          <p:nvPr/>
        </p:nvSpPr>
        <p:spPr>
          <a:xfrm>
            <a:off x="550761"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Approach:  Dependent and Independent Variables</a:t>
            </a:r>
          </a:p>
        </p:txBody>
      </p:sp>
      <p:sp>
        <p:nvSpPr>
          <p:cNvPr id="2" name="TextBox 1">
            <a:extLst>
              <a:ext uri="{FF2B5EF4-FFF2-40B4-BE49-F238E27FC236}">
                <a16:creationId xmlns:a16="http://schemas.microsoft.com/office/drawing/2014/main" id="{77A97231-6996-4C82-B4EF-CFACFC792AD6}"/>
              </a:ext>
            </a:extLst>
          </p:cNvPr>
          <p:cNvSpPr txBox="1"/>
          <p:nvPr/>
        </p:nvSpPr>
        <p:spPr>
          <a:xfrm>
            <a:off x="609600" y="6254724"/>
            <a:ext cx="10127225" cy="430887"/>
          </a:xfrm>
          <a:prstGeom prst="rect">
            <a:avLst/>
          </a:prstGeom>
          <a:noFill/>
        </p:spPr>
        <p:txBody>
          <a:bodyPr wrap="square" rtlCol="0">
            <a:spAutoFit/>
          </a:bodyPr>
          <a:lstStyle/>
          <a:p>
            <a:r>
              <a:rPr lang="en-US" sz="1100" b="1" dirty="0"/>
              <a:t>Note:  </a:t>
            </a:r>
            <a:r>
              <a:rPr lang="en-US" sz="1100" dirty="0"/>
              <a:t>Might have to flip my graphs so that Risk Perception is on the X axis and Risk is on the Y axis.</a:t>
            </a:r>
          </a:p>
          <a:p>
            <a:r>
              <a:rPr lang="en-US" sz="1100" dirty="0"/>
              <a:t>Artificial system was created for Risk ranging from </a:t>
            </a:r>
            <a:r>
              <a:rPr lang="en-AU" sz="1100" dirty="0"/>
              <a:t>(0.0 to 22.0).</a:t>
            </a:r>
            <a:r>
              <a:rPr lang="en-US" sz="1100" dirty="0"/>
              <a:t>  </a:t>
            </a:r>
            <a:r>
              <a:rPr lang="en-AU" sz="1100" dirty="0"/>
              <a:t>We took the enumerated categories and turned it into a real number ranging from (0.0 to 22.0).</a:t>
            </a:r>
            <a:endParaRPr lang="en-AU" dirty="0"/>
          </a:p>
        </p:txBody>
      </p:sp>
    </p:spTree>
    <p:extLst>
      <p:ext uri="{BB962C8B-B14F-4D97-AF65-F5344CB8AC3E}">
        <p14:creationId xmlns:p14="http://schemas.microsoft.com/office/powerpoint/2010/main" val="11160621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4132229150"/>
              </p:ext>
            </p:extLst>
          </p:nvPr>
        </p:nvGraphicFramePr>
        <p:xfrm>
          <a:off x="517363" y="1600091"/>
          <a:ext cx="9088031" cy="3596324"/>
        </p:xfrm>
        <a:graphic>
          <a:graphicData uri="http://schemas.openxmlformats.org/drawingml/2006/table">
            <a:tbl>
              <a:tblPr firstRow="1" bandRow="1">
                <a:tableStyleId>{5C22544A-7EE6-4342-B048-85BDC9FD1C3A}</a:tableStyleId>
              </a:tblPr>
              <a:tblGrid>
                <a:gridCol w="1310697">
                  <a:extLst>
                    <a:ext uri="{9D8B030D-6E8A-4147-A177-3AD203B41FA5}">
                      <a16:colId xmlns:a16="http://schemas.microsoft.com/office/drawing/2014/main" val="2186497179"/>
                    </a:ext>
                  </a:extLst>
                </a:gridCol>
                <a:gridCol w="1229991">
                  <a:extLst>
                    <a:ext uri="{9D8B030D-6E8A-4147-A177-3AD203B41FA5}">
                      <a16:colId xmlns:a16="http://schemas.microsoft.com/office/drawing/2014/main" val="4036160090"/>
                    </a:ext>
                  </a:extLst>
                </a:gridCol>
                <a:gridCol w="947883">
                  <a:extLst>
                    <a:ext uri="{9D8B030D-6E8A-4147-A177-3AD203B41FA5}">
                      <a16:colId xmlns:a16="http://schemas.microsoft.com/office/drawing/2014/main" val="2824248566"/>
                    </a:ext>
                  </a:extLst>
                </a:gridCol>
                <a:gridCol w="2252253">
                  <a:extLst>
                    <a:ext uri="{9D8B030D-6E8A-4147-A177-3AD203B41FA5}">
                      <a16:colId xmlns:a16="http://schemas.microsoft.com/office/drawing/2014/main" val="2014804915"/>
                    </a:ext>
                  </a:extLst>
                </a:gridCol>
                <a:gridCol w="3347207">
                  <a:extLst>
                    <a:ext uri="{9D8B030D-6E8A-4147-A177-3AD203B41FA5}">
                      <a16:colId xmlns:a16="http://schemas.microsoft.com/office/drawing/2014/main" val="18295403"/>
                    </a:ext>
                  </a:extLst>
                </a:gridCol>
              </a:tblGrid>
              <a:tr h="662782">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Occupation Type</a:t>
                      </a:r>
                    </a:p>
                  </a:txBody>
                  <a:tcPr>
                    <a:solidFill>
                      <a:srgbClr val="FFC000"/>
                    </a:solidFill>
                  </a:tcPr>
                </a:tc>
                <a:extLst>
                  <a:ext uri="{0D108BD9-81ED-4DB2-BD59-A6C34878D82A}">
                    <a16:rowId xmlns:a16="http://schemas.microsoft.com/office/drawing/2014/main" val="2168200810"/>
                  </a:ext>
                </a:extLst>
              </a:tr>
              <a:tr h="662782">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Categorical/Continuous</a:t>
                      </a:r>
                    </a:p>
                  </a:txBody>
                  <a:tcPr/>
                </a:tc>
                <a:extLst>
                  <a:ext uri="{0D108BD9-81ED-4DB2-BD59-A6C34878D82A}">
                    <a16:rowId xmlns:a16="http://schemas.microsoft.com/office/drawing/2014/main" val="662973504"/>
                  </a:ext>
                </a:extLst>
              </a:tr>
              <a:tr h="66278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14-15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16-19 Yrs.'</a:t>
                      </a:r>
                    </a:p>
                    <a:p>
                      <a:pPr marL="117475" marR="0" lvl="0" indent="-117475"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dirty="0">
                          <a:solidFill>
                            <a:srgbClr val="000000"/>
                          </a:solidFill>
                          <a:effectLst/>
                          <a:latin typeface="Arial" panose="020B0604020202020204" pitchFamily="34" charset="0"/>
                          <a:cs typeface="Arial" panose="020B0604020202020204" pitchFamily="34" charset="0"/>
                        </a:rPr>
                        <a:t>20-24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25-34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35-44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45-54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55-64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65 Yrs.' +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Not Reported</a:t>
                      </a:r>
                    </a:p>
                    <a:p>
                      <a:pPr marL="117475" indent="-117475" algn="l" fontAlgn="b">
                        <a:buFont typeface="Arial" panose="020B0604020202020204" pitchFamily="34" charset="0"/>
                        <a:buChar cha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Male</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Female</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Not Reported</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Asian</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African American/Black </a:t>
                      </a:r>
                    </a:p>
                    <a:p>
                      <a:pPr marL="0" indent="0">
                        <a:buFont typeface="Arial" panose="020B0604020202020204" pitchFamily="34" charset="0"/>
                        <a:buNone/>
                      </a:pPr>
                      <a:r>
                        <a:rPr lang="en-US" sz="1100" dirty="0">
                          <a:solidFill>
                            <a:schemeClr val="tx1"/>
                          </a:solidFill>
                          <a:latin typeface="Arial" panose="020B0604020202020204" pitchFamily="34" charset="0"/>
                          <a:cs typeface="Arial" panose="020B0604020202020204" pitchFamily="34" charset="0"/>
                        </a:rPr>
                        <a:t>    (non-Hispanic)</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Hispanic/Latino</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White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Multi Race</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Life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Biological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Medical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Physical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Chemists &amp; Material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Biological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Chemical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Health Technologists &amp;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Clinical Laboratory Technologists &amp; Technicians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solidFill>
                          <a:latin typeface="Arial" panose="020B0604020202020204" pitchFamily="34" charset="0"/>
                          <a:cs typeface="Arial" panose="020B0604020202020204" pitchFamily="34" charset="0"/>
                        </a:rPr>
                        <a:t>Medical &amp; Clinical Lab </a:t>
                      </a:r>
                      <a:r>
                        <a:rPr lang="en-US" sz="1100" dirty="0" err="1">
                          <a:solidFill>
                            <a:schemeClr val="tx1"/>
                          </a:solidFill>
                          <a:latin typeface="Arial" panose="020B0604020202020204" pitchFamily="34" charset="0"/>
                          <a:cs typeface="Arial" panose="020B0604020202020204" pitchFamily="34" charset="0"/>
                        </a:rPr>
                        <a:t>Techologists</a:t>
                      </a:r>
                      <a:endParaRPr lang="en-US" sz="1100" dirty="0">
                        <a:solidFill>
                          <a:schemeClr val="tx1"/>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solidFill>
                          <a:latin typeface="Arial" panose="020B0604020202020204" pitchFamily="34" charset="0"/>
                          <a:cs typeface="Arial" panose="020B0604020202020204" pitchFamily="34" charset="0"/>
                        </a:rPr>
                        <a:t>Medical &amp; Clinical Lab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Production Occupations (for Manufacturing)</a:t>
                      </a: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Independent Variables </a:t>
            </a:r>
          </a:p>
        </p:txBody>
      </p:sp>
      <p:sp>
        <p:nvSpPr>
          <p:cNvPr id="5" name="Rectangle 4">
            <a:extLst>
              <a:ext uri="{FF2B5EF4-FFF2-40B4-BE49-F238E27FC236}">
                <a16:creationId xmlns:a16="http://schemas.microsoft.com/office/drawing/2014/main" id="{31101A7E-414D-4DA4-999F-6EAB5BDFCE04}"/>
              </a:ext>
            </a:extLst>
          </p:cNvPr>
          <p:cNvSpPr/>
          <p:nvPr/>
        </p:nvSpPr>
        <p:spPr>
          <a:xfrm>
            <a:off x="442451" y="953760"/>
            <a:ext cx="6096000" cy="646331"/>
          </a:xfrm>
          <a:prstGeom prst="rect">
            <a:avLst/>
          </a:prstGeom>
        </p:spPr>
        <p:txBody>
          <a:bodyPr>
            <a:spAutoFit/>
          </a:bodyPr>
          <a:lstStyle/>
          <a:p>
            <a:r>
              <a:rPr lang="en-US" dirty="0"/>
              <a:t>Table 2a   </a:t>
            </a:r>
          </a:p>
          <a:p>
            <a:r>
              <a:rPr lang="en-US" i="1" dirty="0"/>
              <a:t>Description of Independent Variables</a:t>
            </a:r>
          </a:p>
        </p:txBody>
      </p:sp>
    </p:spTree>
    <p:extLst>
      <p:ext uri="{BB962C8B-B14F-4D97-AF65-F5344CB8AC3E}">
        <p14:creationId xmlns:p14="http://schemas.microsoft.com/office/powerpoint/2010/main" val="3929097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3927286331"/>
              </p:ext>
            </p:extLst>
          </p:nvPr>
        </p:nvGraphicFramePr>
        <p:xfrm>
          <a:off x="517363" y="1600091"/>
          <a:ext cx="6096000" cy="1988346"/>
        </p:xfrm>
        <a:graphic>
          <a:graphicData uri="http://schemas.openxmlformats.org/drawingml/2006/table">
            <a:tbl>
              <a:tblPr firstRow="1" bandRow="1">
                <a:tableStyleId>{5C22544A-7EE6-4342-B048-85BDC9FD1C3A}</a:tableStyleId>
              </a:tblPr>
              <a:tblGrid>
                <a:gridCol w="1307221">
                  <a:extLst>
                    <a:ext uri="{9D8B030D-6E8A-4147-A177-3AD203B41FA5}">
                      <a16:colId xmlns:a16="http://schemas.microsoft.com/office/drawing/2014/main" val="2186497179"/>
                    </a:ext>
                  </a:extLst>
                </a:gridCol>
                <a:gridCol w="4788779">
                  <a:extLst>
                    <a:ext uri="{9D8B030D-6E8A-4147-A177-3AD203B41FA5}">
                      <a16:colId xmlns:a16="http://schemas.microsoft.com/office/drawing/2014/main" val="1669838084"/>
                    </a:ext>
                  </a:extLst>
                </a:gridCol>
              </a:tblGrid>
              <a:tr h="662782">
                <a:tc>
                  <a:txBody>
                    <a:bodyPr/>
                    <a:lstStyle/>
                    <a:p>
                      <a:r>
                        <a:rPr lang="en-US" sz="1200" dirty="0">
                          <a:solidFill>
                            <a:schemeClr val="tx1"/>
                          </a:solidFill>
                          <a:latin typeface="Arial" panose="020B0604020202020204" pitchFamily="34" charset="0"/>
                          <a:cs typeface="Arial" panose="020B0604020202020204" pitchFamily="34" charset="0"/>
                        </a:rPr>
                        <a:t>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Probability</a:t>
                      </a:r>
                      <a:r>
                        <a:rPr lang="en-US" sz="1200" baseline="0" dirty="0">
                          <a:solidFill>
                            <a:schemeClr val="tx1"/>
                          </a:solidFill>
                          <a:latin typeface="Arial" panose="020B0604020202020204" pitchFamily="34" charset="0"/>
                          <a:cs typeface="Arial" panose="020B0604020202020204" pitchFamily="34" charset="0"/>
                        </a:rPr>
                        <a:t> of Injury and /Fatality</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extLst>
                  <a:ext uri="{0D108BD9-81ED-4DB2-BD59-A6C34878D82A}">
                    <a16:rowId xmlns:a16="http://schemas.microsoft.com/office/drawing/2014/main" val="2168200810"/>
                  </a:ext>
                </a:extLst>
              </a:tr>
              <a:tr h="662782">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Categorical/Continuous</a:t>
                      </a:r>
                    </a:p>
                  </a:txBody>
                  <a:tcPr/>
                </a:tc>
                <a:extLst>
                  <a:ext uri="{0D108BD9-81ED-4DB2-BD59-A6C34878D82A}">
                    <a16:rowId xmlns:a16="http://schemas.microsoft.com/office/drawing/2014/main" val="662973504"/>
                  </a:ext>
                </a:extLst>
              </a:tr>
              <a:tr h="66278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0" indent="0">
                        <a:buFont typeface="Arial" panose="020B0604020202020204" pitchFamily="34" charset="0"/>
                        <a:buNone/>
                      </a:pPr>
                      <a:endParaRPr lang="en-US" sz="11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Dependent Variables </a:t>
            </a:r>
          </a:p>
        </p:txBody>
      </p:sp>
      <p:sp>
        <p:nvSpPr>
          <p:cNvPr id="5" name="Rectangle 4">
            <a:extLst>
              <a:ext uri="{FF2B5EF4-FFF2-40B4-BE49-F238E27FC236}">
                <a16:creationId xmlns:a16="http://schemas.microsoft.com/office/drawing/2014/main" id="{31101A7E-414D-4DA4-999F-6EAB5BDFCE04}"/>
              </a:ext>
            </a:extLst>
          </p:cNvPr>
          <p:cNvSpPr/>
          <p:nvPr/>
        </p:nvSpPr>
        <p:spPr>
          <a:xfrm>
            <a:off x="442451" y="953760"/>
            <a:ext cx="6096000" cy="646331"/>
          </a:xfrm>
          <a:prstGeom prst="rect">
            <a:avLst/>
          </a:prstGeom>
        </p:spPr>
        <p:txBody>
          <a:bodyPr>
            <a:spAutoFit/>
          </a:bodyPr>
          <a:lstStyle/>
          <a:p>
            <a:r>
              <a:rPr lang="en-US" dirty="0"/>
              <a:t>Table 2b   </a:t>
            </a:r>
          </a:p>
          <a:p>
            <a:r>
              <a:rPr lang="en-US" i="1" dirty="0"/>
              <a:t>Description of Dependent Variables</a:t>
            </a:r>
          </a:p>
        </p:txBody>
      </p:sp>
    </p:spTree>
    <p:extLst>
      <p:ext uri="{BB962C8B-B14F-4D97-AF65-F5344CB8AC3E}">
        <p14:creationId xmlns:p14="http://schemas.microsoft.com/office/powerpoint/2010/main" val="26171244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365279501"/>
              </p:ext>
            </p:extLst>
          </p:nvPr>
        </p:nvGraphicFramePr>
        <p:xfrm>
          <a:off x="674678" y="1600091"/>
          <a:ext cx="7574587" cy="4436914"/>
        </p:xfrm>
        <a:graphic>
          <a:graphicData uri="http://schemas.openxmlformats.org/drawingml/2006/table">
            <a:tbl>
              <a:tblPr firstRow="1" bandRow="1">
                <a:tableStyleId>{5C22544A-7EE6-4342-B048-85BDC9FD1C3A}</a:tableStyleId>
              </a:tblPr>
              <a:tblGrid>
                <a:gridCol w="1213116">
                  <a:extLst>
                    <a:ext uri="{9D8B030D-6E8A-4147-A177-3AD203B41FA5}">
                      <a16:colId xmlns:a16="http://schemas.microsoft.com/office/drawing/2014/main" val="2186497179"/>
                    </a:ext>
                  </a:extLst>
                </a:gridCol>
                <a:gridCol w="2064774">
                  <a:extLst>
                    <a:ext uri="{9D8B030D-6E8A-4147-A177-3AD203B41FA5}">
                      <a16:colId xmlns:a16="http://schemas.microsoft.com/office/drawing/2014/main" val="4036160090"/>
                    </a:ext>
                  </a:extLst>
                </a:gridCol>
                <a:gridCol w="2064774">
                  <a:extLst>
                    <a:ext uri="{9D8B030D-6E8A-4147-A177-3AD203B41FA5}">
                      <a16:colId xmlns:a16="http://schemas.microsoft.com/office/drawing/2014/main" val="2824248566"/>
                    </a:ext>
                  </a:extLst>
                </a:gridCol>
                <a:gridCol w="2231923">
                  <a:extLst>
                    <a:ext uri="{9D8B030D-6E8A-4147-A177-3AD203B41FA5}">
                      <a16:colId xmlns:a16="http://schemas.microsoft.com/office/drawing/2014/main" val="2014804915"/>
                    </a:ext>
                  </a:extLst>
                </a:gridCol>
              </a:tblGrid>
              <a:tr h="689193">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extLst>
                  <a:ext uri="{0D108BD9-81ED-4DB2-BD59-A6C34878D82A}">
                    <a16:rowId xmlns:a16="http://schemas.microsoft.com/office/drawing/2014/main" val="2168200810"/>
                  </a:ext>
                </a:extLst>
              </a:tr>
              <a:tr h="689193">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extLst>
                  <a:ext uri="{0D108BD9-81ED-4DB2-BD59-A6C34878D82A}">
                    <a16:rowId xmlns:a16="http://schemas.microsoft.com/office/drawing/2014/main" val="662973504"/>
                  </a:ext>
                </a:extLst>
              </a:tr>
              <a:tr h="3058528">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NF_AGE_14to15_all.xlsx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NF_AGE_16to19_all.xlsx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NF_AGE_20to24_all.xlsx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NF_AGE_25to34_all.xlsx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NF_AGE_35to44_all.xlsx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NF_AGE_45to54_all.xlsx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NF_AGE_55to64_all.xlsx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NF_AGE_65plus_all.xlsx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NF_AGE_NR_all.xlsx </a:t>
                      </a: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NF_GENDER_F_all.xlsx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NF_GENDER_M_all.xlsx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NF_GENDER_NR_all.xlsx</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NF_RBX_Asian_all.xlsx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NF_RDX_Hispanic_all.xlsx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NF_RFX_White_all.xlsx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NF_RGX_NR_all.xlsx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NF_RHX_Multi_all.xlsx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NF_RCX_Black_AfricanAmerican_all.xlsx</a:t>
                      </a: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Independent Variables (file names in data repository)</a:t>
            </a:r>
          </a:p>
        </p:txBody>
      </p:sp>
      <p:sp>
        <p:nvSpPr>
          <p:cNvPr id="5" name="Rectangle 4">
            <a:extLst>
              <a:ext uri="{FF2B5EF4-FFF2-40B4-BE49-F238E27FC236}">
                <a16:creationId xmlns:a16="http://schemas.microsoft.com/office/drawing/2014/main" id="{31101A7E-414D-4DA4-999F-6EAB5BDFCE04}"/>
              </a:ext>
            </a:extLst>
          </p:cNvPr>
          <p:cNvSpPr/>
          <p:nvPr/>
        </p:nvSpPr>
        <p:spPr>
          <a:xfrm>
            <a:off x="674677" y="953760"/>
            <a:ext cx="10327619" cy="646331"/>
          </a:xfrm>
          <a:prstGeom prst="rect">
            <a:avLst/>
          </a:prstGeom>
        </p:spPr>
        <p:txBody>
          <a:bodyPr wrap="square">
            <a:spAutoFit/>
          </a:bodyPr>
          <a:lstStyle/>
          <a:p>
            <a:r>
              <a:rPr lang="en-US" dirty="0"/>
              <a:t>Table 3   </a:t>
            </a:r>
          </a:p>
          <a:p>
            <a:r>
              <a:rPr lang="en-US" i="1" dirty="0"/>
              <a:t>Description of Independent Variables (File List) , </a:t>
            </a:r>
            <a:r>
              <a:rPr lang="en-US" i="1" dirty="0">
                <a:solidFill>
                  <a:srgbClr val="FFC000"/>
                </a:solidFill>
              </a:rPr>
              <a:t>list of data files for each variable.</a:t>
            </a:r>
          </a:p>
        </p:txBody>
      </p:sp>
      <p:sp>
        <p:nvSpPr>
          <p:cNvPr id="6" name="Rectangle 5"/>
          <p:cNvSpPr/>
          <p:nvPr/>
        </p:nvSpPr>
        <p:spPr>
          <a:xfrm>
            <a:off x="2958376" y="619432"/>
            <a:ext cx="5821391" cy="307777"/>
          </a:xfrm>
          <a:prstGeom prst="rect">
            <a:avLst/>
          </a:prstGeom>
        </p:spPr>
        <p:txBody>
          <a:bodyPr wrap="square">
            <a:spAutoFit/>
          </a:bodyPr>
          <a:lstStyle/>
          <a:p>
            <a:pPr lvl="1"/>
            <a:r>
              <a:rPr lang="en-US" sz="1400" dirty="0">
                <a:solidFill>
                  <a:srgbClr val="00B050"/>
                </a:solidFill>
                <a:hlinkClick r:id="rId3"/>
              </a:rPr>
              <a:t>https://github.com/ehsintegration/yfd-phd-bls-data/tree/master/DATA</a:t>
            </a:r>
            <a:endParaRPr lang="en-US" sz="14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47520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6B234FFD-DBDE-4A75-8B2C-211111252BC7}"/>
              </a:ext>
            </a:extLst>
          </p:cNvPr>
          <p:cNvSpPr>
            <a:spLocks noGrp="1"/>
          </p:cNvSpPr>
          <p:nvPr>
            <p:ph type="title"/>
          </p:nvPr>
        </p:nvSpPr>
        <p:spPr>
          <a:xfrm>
            <a:off x="285169" y="49326"/>
            <a:ext cx="3793890" cy="607332"/>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Model </a:t>
            </a:r>
          </a:p>
        </p:txBody>
      </p:sp>
      <p:grpSp>
        <p:nvGrpSpPr>
          <p:cNvPr id="15" name="Group 14">
            <a:extLst>
              <a:ext uri="{FF2B5EF4-FFF2-40B4-BE49-F238E27FC236}">
                <a16:creationId xmlns:a16="http://schemas.microsoft.com/office/drawing/2014/main" id="{1F9D7FC5-B1F5-4463-867D-E1408606EBFE}"/>
              </a:ext>
            </a:extLst>
          </p:cNvPr>
          <p:cNvGrpSpPr/>
          <p:nvPr/>
        </p:nvGrpSpPr>
        <p:grpSpPr>
          <a:xfrm>
            <a:off x="285169" y="389914"/>
            <a:ext cx="9902038" cy="6366073"/>
            <a:chOff x="285169" y="389914"/>
            <a:chExt cx="9902038" cy="6366073"/>
          </a:xfrm>
        </p:grpSpPr>
        <p:sp>
          <p:nvSpPr>
            <p:cNvPr id="5" name="TextBox 4"/>
            <p:cNvSpPr txBox="1"/>
            <p:nvPr/>
          </p:nvSpPr>
          <p:spPr>
            <a:xfrm>
              <a:off x="5050982" y="389914"/>
              <a:ext cx="1563017" cy="5078313"/>
            </a:xfrm>
            <a:prstGeom prst="rect">
              <a:avLst/>
            </a:prstGeom>
            <a:noFill/>
            <a:ln w="12700">
              <a:solidFill>
                <a:schemeClr val="accent2"/>
              </a:solidFill>
            </a:ln>
          </p:spPr>
          <p:txBody>
            <a:bodyPr wrap="square" rtlCol="0">
              <a:spAutoFit/>
            </a:bodyPr>
            <a:lstStyle/>
            <a:p>
              <a:r>
                <a:rPr lang="en-US" dirty="0"/>
                <a:t>Data Selector/</a:t>
              </a:r>
            </a:p>
            <a:p>
              <a:r>
                <a:rPr lang="en-US" dirty="0"/>
                <a:t>Equation</a:t>
              </a:r>
            </a:p>
            <a:p>
              <a:endParaRPr lang="en-US" dirty="0"/>
            </a:p>
            <a:p>
              <a:r>
                <a:rPr lang="en-US" dirty="0"/>
                <a:t>---2011</a:t>
              </a:r>
            </a:p>
            <a:p>
              <a:r>
                <a:rPr lang="en-US" dirty="0"/>
                <a:t>---2012</a:t>
              </a:r>
            </a:p>
            <a:p>
              <a:r>
                <a:rPr lang="en-US" dirty="0"/>
                <a:t>       ..</a:t>
              </a:r>
            </a:p>
            <a:p>
              <a:r>
                <a:rPr lang="en-US" dirty="0"/>
                <a:t>---2018</a:t>
              </a:r>
            </a:p>
            <a:p>
              <a:endParaRPr lang="en-US" dirty="0"/>
            </a:p>
            <a:p>
              <a:r>
                <a:rPr lang="en-US" dirty="0"/>
                <a:t>---2011</a:t>
              </a:r>
            </a:p>
            <a:p>
              <a:r>
                <a:rPr lang="en-US" dirty="0"/>
                <a:t>---2012</a:t>
              </a:r>
            </a:p>
            <a:p>
              <a:r>
                <a:rPr lang="en-US" dirty="0"/>
                <a:t>       ..</a:t>
              </a:r>
            </a:p>
            <a:p>
              <a:r>
                <a:rPr lang="en-US" dirty="0"/>
                <a:t>---2018</a:t>
              </a:r>
            </a:p>
            <a:p>
              <a:endParaRPr lang="en-US" dirty="0"/>
            </a:p>
            <a:p>
              <a:endParaRPr lang="en-US" dirty="0"/>
            </a:p>
            <a:p>
              <a:r>
                <a:rPr lang="en-US" dirty="0"/>
                <a:t>---2011</a:t>
              </a:r>
            </a:p>
            <a:p>
              <a:r>
                <a:rPr lang="en-US" dirty="0"/>
                <a:t>---2012</a:t>
              </a:r>
            </a:p>
            <a:p>
              <a:r>
                <a:rPr lang="en-US" dirty="0"/>
                <a:t>       ..</a:t>
              </a:r>
            </a:p>
            <a:p>
              <a:r>
                <a:rPr lang="en-US" dirty="0"/>
                <a:t>---2018</a:t>
              </a:r>
            </a:p>
          </p:txBody>
        </p:sp>
        <p:sp>
          <p:nvSpPr>
            <p:cNvPr id="6" name="TextBox 5"/>
            <p:cNvSpPr txBox="1"/>
            <p:nvPr/>
          </p:nvSpPr>
          <p:spPr>
            <a:xfrm>
              <a:off x="285169" y="686401"/>
              <a:ext cx="3793890" cy="1754326"/>
            </a:xfrm>
            <a:prstGeom prst="rect">
              <a:avLst/>
            </a:prstGeom>
            <a:noFill/>
            <a:ln w="12700">
              <a:solidFill>
                <a:schemeClr val="tx1"/>
              </a:solidFill>
            </a:ln>
          </p:spPr>
          <p:txBody>
            <a:bodyPr wrap="square" rtlCol="0">
              <a:spAutoFit/>
            </a:bodyPr>
            <a:lstStyle/>
            <a:p>
              <a:r>
                <a:rPr lang="en-US" dirty="0"/>
                <a:t>Scientist:</a:t>
              </a:r>
            </a:p>
            <a:p>
              <a:pPr lvl="1"/>
              <a:r>
                <a:rPr lang="en-US" dirty="0"/>
                <a:t>191000 Life Scientist</a:t>
              </a:r>
            </a:p>
            <a:p>
              <a:pPr lvl="1"/>
              <a:r>
                <a:rPr lang="en-US" dirty="0"/>
                <a:t>191020 Biological Scientist</a:t>
              </a:r>
            </a:p>
            <a:p>
              <a:pPr lvl="1"/>
              <a:r>
                <a:rPr lang="en-US" dirty="0"/>
                <a:t>192030 Chemist Scientist</a:t>
              </a:r>
            </a:p>
            <a:p>
              <a:pPr lvl="1"/>
              <a:r>
                <a:rPr lang="en-US" b="1" dirty="0"/>
                <a:t>.</a:t>
              </a:r>
            </a:p>
            <a:p>
              <a:pPr lvl="1"/>
              <a:r>
                <a:rPr lang="en-US" b="1" dirty="0"/>
                <a:t>.</a:t>
              </a:r>
            </a:p>
          </p:txBody>
        </p:sp>
        <p:sp>
          <p:nvSpPr>
            <p:cNvPr id="7" name="TextBox 6"/>
            <p:cNvSpPr txBox="1"/>
            <p:nvPr/>
          </p:nvSpPr>
          <p:spPr>
            <a:xfrm>
              <a:off x="285169" y="2948558"/>
              <a:ext cx="3793890" cy="1477328"/>
            </a:xfrm>
            <a:prstGeom prst="rect">
              <a:avLst/>
            </a:prstGeom>
            <a:noFill/>
            <a:ln w="12700">
              <a:solidFill>
                <a:schemeClr val="tx1"/>
              </a:solidFill>
            </a:ln>
          </p:spPr>
          <p:txBody>
            <a:bodyPr wrap="square" rtlCol="0">
              <a:spAutoFit/>
            </a:bodyPr>
            <a:lstStyle/>
            <a:p>
              <a:r>
                <a:rPr lang="en-US" dirty="0"/>
                <a:t>Laboratories:</a:t>
              </a:r>
            </a:p>
            <a:p>
              <a:pPr lvl="1"/>
              <a:r>
                <a:rPr lang="en-US" dirty="0"/>
                <a:t>292010 Clinical Laboratory</a:t>
              </a:r>
            </a:p>
            <a:p>
              <a:pPr lvl="1"/>
              <a:r>
                <a:rPr lang="en-US" dirty="0"/>
                <a:t>292011 Medical Laboratory</a:t>
              </a:r>
            </a:p>
            <a:p>
              <a:pPr lvl="1"/>
              <a:r>
                <a:rPr lang="en-US" b="1" dirty="0"/>
                <a:t>.</a:t>
              </a:r>
            </a:p>
            <a:p>
              <a:pPr lvl="1"/>
              <a:r>
                <a:rPr lang="en-US" b="1" dirty="0"/>
                <a:t>.</a:t>
              </a:r>
            </a:p>
          </p:txBody>
        </p:sp>
        <p:sp>
          <p:nvSpPr>
            <p:cNvPr id="8" name="TextBox 7"/>
            <p:cNvSpPr txBox="1"/>
            <p:nvPr/>
          </p:nvSpPr>
          <p:spPr>
            <a:xfrm>
              <a:off x="285169" y="4822880"/>
              <a:ext cx="3793890" cy="1754326"/>
            </a:xfrm>
            <a:prstGeom prst="rect">
              <a:avLst/>
            </a:prstGeom>
            <a:noFill/>
            <a:ln w="12700">
              <a:solidFill>
                <a:schemeClr val="tx1"/>
              </a:solidFill>
            </a:ln>
          </p:spPr>
          <p:txBody>
            <a:bodyPr wrap="square" rtlCol="0">
              <a:spAutoFit/>
            </a:bodyPr>
            <a:lstStyle/>
            <a:p>
              <a:r>
                <a:rPr lang="en-US" dirty="0"/>
                <a:t>Production:</a:t>
              </a:r>
            </a:p>
            <a:p>
              <a:pPr lvl="1"/>
              <a:r>
                <a:rPr lang="en-US" dirty="0"/>
                <a:t>113050 Production Managers</a:t>
              </a:r>
            </a:p>
            <a:p>
              <a:pPr lvl="1"/>
              <a:r>
                <a:rPr lang="en-US" dirty="0"/>
                <a:t>435060 Production Clerks</a:t>
              </a:r>
            </a:p>
            <a:p>
              <a:pPr lvl="1"/>
              <a:r>
                <a:rPr lang="en-US" dirty="0"/>
                <a:t>510000 Production Occupations</a:t>
              </a:r>
            </a:p>
            <a:p>
              <a:pPr lvl="1"/>
              <a:r>
                <a:rPr lang="en-US" b="1" dirty="0"/>
                <a:t>.</a:t>
              </a:r>
            </a:p>
            <a:p>
              <a:pPr lvl="1"/>
              <a:r>
                <a:rPr lang="en-US" b="1" dirty="0"/>
                <a:t>.</a:t>
              </a:r>
            </a:p>
          </p:txBody>
        </p:sp>
        <p:cxnSp>
          <p:nvCxnSpPr>
            <p:cNvPr id="10" name="Elbow Connector 9"/>
            <p:cNvCxnSpPr/>
            <p:nvPr/>
          </p:nvCxnSpPr>
          <p:spPr>
            <a:xfrm>
              <a:off x="3366541" y="1419295"/>
              <a:ext cx="1258783" cy="305615"/>
            </a:xfrm>
            <a:prstGeom prst="bentConnector3">
              <a:avLst>
                <a:gd name="adj1" fmla="val 64432"/>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14" name="Left Brace 13"/>
            <p:cNvSpPr/>
            <p:nvPr/>
          </p:nvSpPr>
          <p:spPr>
            <a:xfrm>
              <a:off x="4625324" y="1166770"/>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a:off x="4625324" y="2663943"/>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a:off x="4625324" y="4311023"/>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Elbow Connector 17"/>
            <p:cNvCxnSpPr/>
            <p:nvPr/>
          </p:nvCxnSpPr>
          <p:spPr>
            <a:xfrm flipV="1">
              <a:off x="3290220" y="3219221"/>
              <a:ext cx="1261873" cy="186321"/>
            </a:xfrm>
            <a:prstGeom prst="bentConnector3">
              <a:avLst>
                <a:gd name="adj1" fmla="val 70155"/>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flipV="1">
              <a:off x="3290220" y="4858017"/>
              <a:ext cx="1249997" cy="709384"/>
            </a:xfrm>
            <a:prstGeom prst="bentConnector3">
              <a:avLst>
                <a:gd name="adj1" fmla="val 74223"/>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889070" y="389914"/>
              <a:ext cx="1460832" cy="2862322"/>
            </a:xfrm>
            <a:prstGeom prst="rect">
              <a:avLst/>
            </a:prstGeom>
            <a:noFill/>
            <a:ln>
              <a:solidFill>
                <a:schemeClr val="tx1"/>
              </a:solidFill>
            </a:ln>
          </p:spPr>
          <p:txBody>
            <a:bodyPr wrap="square" rtlCol="0">
              <a:spAutoFit/>
            </a:bodyPr>
            <a:lstStyle/>
            <a:p>
              <a:r>
                <a:rPr lang="en-US" dirty="0"/>
                <a:t>Fatality Data</a:t>
              </a:r>
            </a:p>
            <a:p>
              <a:r>
                <a:rPr lang="en-US" dirty="0"/>
                <a:t>Injury Data</a:t>
              </a:r>
            </a:p>
            <a:p>
              <a:endParaRPr lang="en-US" dirty="0"/>
            </a:p>
            <a:p>
              <a:r>
                <a:rPr lang="en-US" dirty="0"/>
                <a:t>(used for model creation)</a:t>
              </a:r>
            </a:p>
            <a:p>
              <a:endParaRPr lang="en-US" dirty="0"/>
            </a:p>
            <a:p>
              <a:endParaRPr lang="en-US" dirty="0"/>
            </a:p>
            <a:p>
              <a:endParaRPr lang="en-US" dirty="0"/>
            </a:p>
            <a:p>
              <a:endParaRPr lang="en-US" dirty="0"/>
            </a:p>
          </p:txBody>
        </p:sp>
        <p:sp>
          <p:nvSpPr>
            <p:cNvPr id="33" name="TextBox 32"/>
            <p:cNvSpPr txBox="1"/>
            <p:nvPr/>
          </p:nvSpPr>
          <p:spPr>
            <a:xfrm>
              <a:off x="4838153" y="6347509"/>
              <a:ext cx="2709130" cy="369332"/>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dirty="0"/>
                <a:t>Dependent Variable (Risk)</a:t>
              </a:r>
              <a:endParaRPr lang="en-US" b="1" dirty="0"/>
            </a:p>
          </p:txBody>
        </p:sp>
        <p:sp>
          <p:nvSpPr>
            <p:cNvPr id="34" name="Down Arrow 33"/>
            <p:cNvSpPr/>
            <p:nvPr/>
          </p:nvSpPr>
          <p:spPr>
            <a:xfrm>
              <a:off x="5630609" y="5490820"/>
              <a:ext cx="403761" cy="536506"/>
            </a:xfrm>
            <a:prstGeom prst="downArrow">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889070" y="3494579"/>
              <a:ext cx="1786043" cy="2031325"/>
            </a:xfrm>
            <a:prstGeom prst="rect">
              <a:avLst/>
            </a:prstGeom>
            <a:noFill/>
            <a:ln>
              <a:solidFill>
                <a:srgbClr val="FF0000"/>
              </a:solidFill>
            </a:ln>
          </p:spPr>
          <p:txBody>
            <a:bodyPr wrap="square" rtlCol="0">
              <a:spAutoFit/>
            </a:bodyPr>
            <a:lstStyle/>
            <a:p>
              <a:r>
                <a:rPr lang="en-US" dirty="0"/>
                <a:t>Independent Variables</a:t>
              </a:r>
            </a:p>
            <a:p>
              <a:endParaRPr lang="en-US" dirty="0"/>
            </a:p>
            <a:p>
              <a:r>
                <a:rPr lang="en-US" dirty="0"/>
                <a:t>Occupation</a:t>
              </a:r>
            </a:p>
            <a:p>
              <a:r>
                <a:rPr lang="en-US" dirty="0"/>
                <a:t>Age</a:t>
              </a:r>
            </a:p>
            <a:p>
              <a:r>
                <a:rPr lang="en-US" dirty="0"/>
                <a:t>Gender</a:t>
              </a:r>
            </a:p>
            <a:p>
              <a:r>
                <a:rPr lang="en-US" dirty="0"/>
                <a:t>Race</a:t>
              </a:r>
            </a:p>
          </p:txBody>
        </p:sp>
        <p:cxnSp>
          <p:nvCxnSpPr>
            <p:cNvPr id="32" name="Elbow Connector 31"/>
            <p:cNvCxnSpPr/>
            <p:nvPr/>
          </p:nvCxnSpPr>
          <p:spPr>
            <a:xfrm rot="10800000" flipV="1">
              <a:off x="6614000" y="4198014"/>
              <a:ext cx="1275071" cy="274622"/>
            </a:xfrm>
            <a:prstGeom prst="bent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3E4F717-B1FD-43B1-8303-3247F5E07D6D}"/>
                </a:ext>
              </a:extLst>
            </p:cNvPr>
            <p:cNvSpPr/>
            <p:nvPr/>
          </p:nvSpPr>
          <p:spPr>
            <a:xfrm>
              <a:off x="7663759" y="6469305"/>
              <a:ext cx="2523448"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5</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Risk Probability</a:t>
              </a:r>
              <a:r>
                <a:rPr lang="en-US" sz="1200" dirty="0">
                  <a:latin typeface="Arial" panose="020B0604020202020204" pitchFamily="34" charset="0"/>
                  <a:cs typeface="Arial" panose="020B0604020202020204" pitchFamily="34" charset="0"/>
                </a:rPr>
                <a:t> Model.  </a:t>
              </a:r>
            </a:p>
          </p:txBody>
        </p:sp>
        <p:sp>
          <p:nvSpPr>
            <p:cNvPr id="30" name="TextBox 29">
              <a:extLst>
                <a:ext uri="{FF2B5EF4-FFF2-40B4-BE49-F238E27FC236}">
                  <a16:creationId xmlns:a16="http://schemas.microsoft.com/office/drawing/2014/main" id="{130EBFA3-B957-4216-8CCC-CABAD02F7402}"/>
                </a:ext>
              </a:extLst>
            </p:cNvPr>
            <p:cNvSpPr txBox="1"/>
            <p:nvPr/>
          </p:nvSpPr>
          <p:spPr>
            <a:xfrm>
              <a:off x="3378090" y="6036331"/>
              <a:ext cx="6094206" cy="369332"/>
            </a:xfrm>
            <a:prstGeom prst="rect">
              <a:avLst/>
            </a:prstGeom>
            <a:noFill/>
          </p:spPr>
          <p:txBody>
            <a:bodyPr wrap="square">
              <a:spAutoFit/>
            </a:bodyPr>
            <a:lstStyle/>
            <a:p>
              <a:pPr algn="ctr"/>
              <a:r>
                <a:rPr lang="en-US" b="1" dirty="0"/>
                <a:t>Probability of Injury and Probability of Fatality</a:t>
              </a:r>
            </a:p>
          </p:txBody>
        </p:sp>
      </p:grpSp>
      <p:cxnSp>
        <p:nvCxnSpPr>
          <p:cNvPr id="29" name="Elbow Connector 28"/>
          <p:cNvCxnSpPr>
            <a:stCxn id="24" idx="1"/>
          </p:cNvCxnSpPr>
          <p:nvPr/>
        </p:nvCxnSpPr>
        <p:spPr>
          <a:xfrm rot="10800000">
            <a:off x="6686026" y="1563565"/>
            <a:ext cx="1203044" cy="257511"/>
          </a:xfrm>
          <a:prstGeom prst="bent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0336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MATHEMATICAL OVERVIEW</a:t>
            </a:r>
          </a:p>
        </p:txBody>
      </p:sp>
    </p:spTree>
    <p:extLst>
      <p:ext uri="{BB962C8B-B14F-4D97-AF65-F5344CB8AC3E}">
        <p14:creationId xmlns:p14="http://schemas.microsoft.com/office/powerpoint/2010/main" val="19125317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Mathematical Summary: Overview</a:t>
            </a:r>
            <a:endParaRPr lang="en-US" sz="2000" b="1" dirty="0">
              <a:solidFill>
                <a:schemeClr val="bg1"/>
              </a:solidFill>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537028" y="776751"/>
            <a:ext cx="11065035" cy="5919017"/>
          </a:xfrm>
        </p:spPr>
        <p:txBody>
          <a:bodyPr>
            <a:noAutofit/>
          </a:bodyPr>
          <a:lstStyle/>
          <a:p>
            <a:pPr marL="0" indent="0">
              <a:buNone/>
            </a:pPr>
            <a:r>
              <a:rPr lang="en-US" sz="1600" dirty="0">
                <a:latin typeface="Arial" panose="020B0604020202020204" pitchFamily="34" charset="0"/>
                <a:cs typeface="Arial" panose="020B0604020202020204" pitchFamily="34" charset="0"/>
              </a:rPr>
              <a:t>Now that we are familiar with the data files and their contents, we can further explore the type of data collected and the reasoning behind it.</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In our analysis we are creating a single averaged value for each of the eight years, for each SOC job code. This averaging helps to determine the mean value for each occupation. This mean will be used as a variable for the final calculation of probability. The probability for each classification will be multiplied together in order to obtain a final probability of injury or fatality for the given independent variables. </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800" dirty="0"/>
              <a:t>Where  X is the occupational integer number, and A,B,C are the given coefficients for a linear regression.</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600" dirty="0"/>
              <a:t>Probability </a:t>
            </a:r>
            <a:r>
              <a:rPr lang="en-US" sz="1600" b="1" baseline="-25000" dirty="0"/>
              <a:t>(Gender or age or race)     </a:t>
            </a:r>
            <a:r>
              <a:rPr lang="en-US" sz="1600" dirty="0"/>
              <a:t>=   </a:t>
            </a:r>
            <a:r>
              <a:rPr lang="en-US" sz="2000" dirty="0"/>
              <a:t>A * e</a:t>
            </a:r>
            <a:r>
              <a:rPr lang="en-US" sz="2000" baseline="30000" dirty="0"/>
              <a:t>(B*X) </a:t>
            </a:r>
            <a:r>
              <a:rPr lang="en-US" sz="2000" dirty="0"/>
              <a:t>+ C</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600" dirty="0" err="1">
                <a:latin typeface="Arial" panose="020B0604020202020204" pitchFamily="34" charset="0"/>
                <a:cs typeface="Arial" panose="020B0604020202020204" pitchFamily="34" charset="0"/>
              </a:rPr>
              <a:t>P</a:t>
            </a:r>
            <a:r>
              <a:rPr lang="en-US" sz="1600" baseline="-25000" dirty="0" err="1">
                <a:latin typeface="Arial" panose="020B0604020202020204" pitchFamily="34" charset="0"/>
                <a:cs typeface="Arial" panose="020B0604020202020204" pitchFamily="34" charset="0"/>
              </a:rPr>
              <a:t>fatality</a:t>
            </a:r>
            <a:r>
              <a:rPr lang="en-US" sz="1600" dirty="0">
                <a:latin typeface="Arial" panose="020B0604020202020204" pitchFamily="34" charset="0"/>
                <a:cs typeface="Arial" panose="020B0604020202020204" pitchFamily="34" charset="0"/>
              </a:rPr>
              <a:t> = PF </a:t>
            </a:r>
            <a:r>
              <a:rPr lang="en-US" sz="1600" baseline="-25000" dirty="0">
                <a:latin typeface="Arial" panose="020B0604020202020204" pitchFamily="34" charset="0"/>
                <a:cs typeface="Arial" panose="020B0604020202020204" pitchFamily="34" charset="0"/>
              </a:rPr>
              <a:t>gender</a:t>
            </a:r>
            <a:r>
              <a:rPr lang="en-US" sz="1600" dirty="0">
                <a:latin typeface="Arial" panose="020B0604020202020204" pitchFamily="34" charset="0"/>
                <a:cs typeface="Arial" panose="020B0604020202020204" pitchFamily="34" charset="0"/>
              </a:rPr>
              <a:t> (occupation) * PF </a:t>
            </a:r>
            <a:r>
              <a:rPr lang="en-US" sz="1600" baseline="-25000" dirty="0">
                <a:latin typeface="Arial" panose="020B0604020202020204" pitchFamily="34" charset="0"/>
                <a:cs typeface="Arial" panose="020B0604020202020204" pitchFamily="34" charset="0"/>
              </a:rPr>
              <a:t>age</a:t>
            </a:r>
            <a:r>
              <a:rPr lang="en-US" sz="1600" dirty="0">
                <a:latin typeface="Arial" panose="020B0604020202020204" pitchFamily="34" charset="0"/>
                <a:cs typeface="Arial" panose="020B0604020202020204" pitchFamily="34" charset="0"/>
              </a:rPr>
              <a:t> (occupation) * PF </a:t>
            </a:r>
            <a:r>
              <a:rPr lang="en-US" sz="1600" baseline="-25000" dirty="0">
                <a:latin typeface="Arial" panose="020B0604020202020204" pitchFamily="34" charset="0"/>
                <a:cs typeface="Arial" panose="020B0604020202020204" pitchFamily="34" charset="0"/>
              </a:rPr>
              <a:t>race</a:t>
            </a:r>
            <a:r>
              <a:rPr lang="en-US" sz="1600" dirty="0">
                <a:latin typeface="Arial" panose="020B0604020202020204" pitchFamily="34" charset="0"/>
                <a:cs typeface="Arial" panose="020B0604020202020204" pitchFamily="34" charset="0"/>
              </a:rPr>
              <a:t> (occupation)</a:t>
            </a:r>
          </a:p>
          <a:p>
            <a:endParaRPr lang="en-US" sz="1600" dirty="0">
              <a:latin typeface="Arial" panose="020B0604020202020204" pitchFamily="34" charset="0"/>
              <a:cs typeface="Arial" panose="020B0604020202020204" pitchFamily="34" charset="0"/>
            </a:endParaRPr>
          </a:p>
          <a:p>
            <a:pPr marL="0" indent="0">
              <a:buNone/>
            </a:pPr>
            <a:r>
              <a:rPr lang="en-US" sz="1600" dirty="0" err="1">
                <a:latin typeface="Arial" panose="020B0604020202020204" pitchFamily="34" charset="0"/>
                <a:cs typeface="Arial" panose="020B0604020202020204" pitchFamily="34" charset="0"/>
              </a:rPr>
              <a:t>P</a:t>
            </a:r>
            <a:r>
              <a:rPr lang="en-US" sz="1600" baseline="-25000" dirty="0" err="1">
                <a:latin typeface="Arial" panose="020B0604020202020204" pitchFamily="34" charset="0"/>
                <a:cs typeface="Arial" panose="020B0604020202020204" pitchFamily="34" charset="0"/>
              </a:rPr>
              <a:t>injury</a:t>
            </a:r>
            <a:r>
              <a:rPr lang="en-US" sz="1600" dirty="0">
                <a:latin typeface="Arial" panose="020B0604020202020204" pitchFamily="34" charset="0"/>
                <a:cs typeface="Arial" panose="020B0604020202020204" pitchFamily="34" charset="0"/>
              </a:rPr>
              <a:t> = PI </a:t>
            </a:r>
            <a:r>
              <a:rPr lang="en-US" sz="1600" baseline="-25000" dirty="0">
                <a:latin typeface="Arial" panose="020B0604020202020204" pitchFamily="34" charset="0"/>
                <a:cs typeface="Arial" panose="020B0604020202020204" pitchFamily="34" charset="0"/>
              </a:rPr>
              <a:t>gender</a:t>
            </a:r>
            <a:r>
              <a:rPr lang="en-US" sz="1600" dirty="0">
                <a:latin typeface="Arial" panose="020B0604020202020204" pitchFamily="34" charset="0"/>
                <a:cs typeface="Arial" panose="020B0604020202020204" pitchFamily="34" charset="0"/>
              </a:rPr>
              <a:t> (occupation) * PI </a:t>
            </a:r>
            <a:r>
              <a:rPr lang="en-US" sz="1600" baseline="-25000" dirty="0">
                <a:latin typeface="Arial" panose="020B0604020202020204" pitchFamily="34" charset="0"/>
                <a:cs typeface="Arial" panose="020B0604020202020204" pitchFamily="34" charset="0"/>
              </a:rPr>
              <a:t>age</a:t>
            </a:r>
            <a:r>
              <a:rPr lang="en-US" sz="1600" dirty="0">
                <a:latin typeface="Arial" panose="020B0604020202020204" pitchFamily="34" charset="0"/>
                <a:cs typeface="Arial" panose="020B0604020202020204" pitchFamily="34" charset="0"/>
              </a:rPr>
              <a:t> (occupation) * PI </a:t>
            </a:r>
            <a:r>
              <a:rPr lang="en-US" sz="1600" baseline="-25000" dirty="0">
                <a:latin typeface="Arial" panose="020B0604020202020204" pitchFamily="34" charset="0"/>
                <a:cs typeface="Arial" panose="020B0604020202020204" pitchFamily="34" charset="0"/>
              </a:rPr>
              <a:t>race</a:t>
            </a:r>
            <a:r>
              <a:rPr lang="en-US" sz="1600" dirty="0">
                <a:latin typeface="Arial" panose="020B0604020202020204" pitchFamily="34" charset="0"/>
                <a:cs typeface="Arial" panose="020B0604020202020204" pitchFamily="34" charset="0"/>
              </a:rPr>
              <a:t> (occupation)</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 </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lvl="1"/>
            <a:endParaRPr lang="en-US" sz="16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05389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7028" y="142192"/>
            <a:ext cx="11065035" cy="369087"/>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Next Steps :  Statistical Options Considered </a:t>
            </a:r>
          </a:p>
        </p:txBody>
      </p:sp>
      <p:graphicFrame>
        <p:nvGraphicFramePr>
          <p:cNvPr id="2" name="Table 4">
            <a:extLst>
              <a:ext uri="{FF2B5EF4-FFF2-40B4-BE49-F238E27FC236}">
                <a16:creationId xmlns:a16="http://schemas.microsoft.com/office/drawing/2014/main" id="{7C9B2EA4-985B-4122-AB5F-087285FCE6E8}"/>
              </a:ext>
            </a:extLst>
          </p:cNvPr>
          <p:cNvGraphicFramePr>
            <a:graphicFrameLocks noGrp="1"/>
          </p:cNvGraphicFramePr>
          <p:nvPr>
            <p:extLst>
              <p:ext uri="{D42A27DB-BD31-4B8C-83A1-F6EECF244321}">
                <p14:modId xmlns:p14="http://schemas.microsoft.com/office/powerpoint/2010/main" val="1727864178"/>
              </p:ext>
            </p:extLst>
          </p:nvPr>
        </p:nvGraphicFramePr>
        <p:xfrm>
          <a:off x="537027" y="1127324"/>
          <a:ext cx="11065035" cy="5361280"/>
        </p:xfrm>
        <a:graphic>
          <a:graphicData uri="http://schemas.openxmlformats.org/drawingml/2006/table">
            <a:tbl>
              <a:tblPr firstRow="1" bandRow="1">
                <a:tableStyleId>{5C22544A-7EE6-4342-B048-85BDC9FD1C3A}</a:tableStyleId>
              </a:tblPr>
              <a:tblGrid>
                <a:gridCol w="5345075">
                  <a:extLst>
                    <a:ext uri="{9D8B030D-6E8A-4147-A177-3AD203B41FA5}">
                      <a16:colId xmlns:a16="http://schemas.microsoft.com/office/drawing/2014/main" val="1411170995"/>
                    </a:ext>
                  </a:extLst>
                </a:gridCol>
                <a:gridCol w="3171731">
                  <a:extLst>
                    <a:ext uri="{9D8B030D-6E8A-4147-A177-3AD203B41FA5}">
                      <a16:colId xmlns:a16="http://schemas.microsoft.com/office/drawing/2014/main" val="3899576308"/>
                    </a:ext>
                  </a:extLst>
                </a:gridCol>
                <a:gridCol w="2548229">
                  <a:extLst>
                    <a:ext uri="{9D8B030D-6E8A-4147-A177-3AD203B41FA5}">
                      <a16:colId xmlns:a16="http://schemas.microsoft.com/office/drawing/2014/main" val="1435815724"/>
                    </a:ext>
                  </a:extLst>
                </a:gridCol>
              </a:tblGrid>
              <a:tr h="630673">
                <a:tc>
                  <a:txBody>
                    <a:bodyPr/>
                    <a:lstStyle/>
                    <a:p>
                      <a:r>
                        <a:rPr lang="en-US" sz="1800" dirty="0">
                          <a:latin typeface="Arial" panose="020B0604020202020204" pitchFamily="34" charset="0"/>
                          <a:cs typeface="Arial" panose="020B0604020202020204" pitchFamily="34" charset="0"/>
                        </a:rPr>
                        <a:t>Statistical Analysis Selected</a:t>
                      </a:r>
                      <a:endParaRPr lang="en-US" sz="1400" dirty="0">
                        <a:latin typeface="Arial" panose="020B0604020202020204" pitchFamily="34" charset="0"/>
                        <a:cs typeface="Arial" panose="020B0604020202020204" pitchFamily="34" charset="0"/>
                      </a:endParaRP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Why</a:t>
                      </a: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Comments</a:t>
                      </a:r>
                    </a:p>
                  </a:txBody>
                  <a:tcPr/>
                </a:tc>
                <a:extLst>
                  <a:ext uri="{0D108BD9-81ED-4DB2-BD59-A6C34878D82A}">
                    <a16:rowId xmlns:a16="http://schemas.microsoft.com/office/drawing/2014/main" val="2720363893"/>
                  </a:ext>
                </a:extLst>
              </a:tr>
              <a:tr h="1402869">
                <a:tc>
                  <a:txBody>
                    <a:bodyPr/>
                    <a:lstStyle/>
                    <a:p>
                      <a:r>
                        <a:rPr lang="en-US" sz="1600" b="1" dirty="0">
                          <a:latin typeface="Arial" panose="020B0604020202020204" pitchFamily="34" charset="0"/>
                          <a:cs typeface="Arial" panose="020B0604020202020204" pitchFamily="34" charset="0"/>
                        </a:rPr>
                        <a:t>Pearson’s correlations </a:t>
                      </a:r>
                      <a:r>
                        <a:rPr lang="en-US" sz="1600" dirty="0">
                          <a:latin typeface="Arial" panose="020B0604020202020204" pitchFamily="34" charset="0"/>
                          <a:cs typeface="Arial" panose="020B0604020202020204" pitchFamily="34" charset="0"/>
                        </a:rPr>
                        <a:t>will be used to determine the relationship between risk exposure and injury.</a:t>
                      </a:r>
                    </a:p>
                    <a:p>
                      <a:endParaRPr lang="en-US" sz="1600" dirty="0"/>
                    </a:p>
                  </a:txBody>
                  <a:tcPr/>
                </a:tc>
                <a:tc>
                  <a:txBody>
                    <a:bodyPr/>
                    <a:lstStyle/>
                    <a:p>
                      <a:r>
                        <a:rPr lang="en-US" sz="1600" dirty="0"/>
                        <a:t>Measures the association between</a:t>
                      </a:r>
                      <a:r>
                        <a:rPr lang="en-US" sz="1600" baseline="0" dirty="0"/>
                        <a:t> the variables. Used to measure strength of the association.</a:t>
                      </a:r>
                      <a:endParaRPr lang="en-US" sz="1600" dirty="0"/>
                    </a:p>
                  </a:txBody>
                  <a:tcPr/>
                </a:tc>
                <a:tc>
                  <a:txBody>
                    <a:bodyPr/>
                    <a:lstStyle/>
                    <a:p>
                      <a:r>
                        <a:rPr lang="en-US" sz="1600" dirty="0"/>
                        <a:t>Used to find </a:t>
                      </a:r>
                    </a:p>
                    <a:p>
                      <a:r>
                        <a:rPr lang="en-US" sz="1600" dirty="0"/>
                        <a:t>R-Squared.</a:t>
                      </a:r>
                    </a:p>
                  </a:txBody>
                  <a:tcPr/>
                </a:tc>
                <a:extLst>
                  <a:ext uri="{0D108BD9-81ED-4DB2-BD59-A6C34878D82A}">
                    <a16:rowId xmlns:a16="http://schemas.microsoft.com/office/drawing/2014/main" val="2800229734"/>
                  </a:ext>
                </a:extLst>
              </a:tr>
              <a:tr h="1663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A univariate linear regression model</a:t>
                      </a:r>
                      <a:r>
                        <a:rPr lang="en-US" sz="1600" dirty="0">
                          <a:latin typeface="Arial" panose="020B0604020202020204" pitchFamily="34" charset="0"/>
                          <a:cs typeface="Arial" panose="020B0604020202020204" pitchFamily="34" charset="0"/>
                        </a:rPr>
                        <a:t> will be used to investigate the relationship between injury status and individual potential risk factors.</a:t>
                      </a:r>
                    </a:p>
                    <a:p>
                      <a:endParaRPr lang="en-US" sz="1600" dirty="0"/>
                    </a:p>
                  </a:txBody>
                  <a:tcPr/>
                </a:tc>
                <a:tc>
                  <a:txBody>
                    <a:bodyPr/>
                    <a:lstStyle/>
                    <a:p>
                      <a:r>
                        <a:rPr lang="en-US" sz="1600" dirty="0"/>
                        <a:t>Used to determine single</a:t>
                      </a:r>
                      <a:r>
                        <a:rPr lang="en-US" sz="1600" baseline="0" dirty="0"/>
                        <a:t> variable relationship between dependent and independent variables.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Single variable regression equation.</a:t>
                      </a:r>
                    </a:p>
                    <a:p>
                      <a:endParaRPr lang="en-US" sz="1600" dirty="0"/>
                    </a:p>
                  </a:txBody>
                  <a:tcPr/>
                </a:tc>
                <a:extLst>
                  <a:ext uri="{0D108BD9-81ED-4DB2-BD59-A6C34878D82A}">
                    <a16:rowId xmlns:a16="http://schemas.microsoft.com/office/drawing/2014/main" val="3667934642"/>
                  </a:ext>
                </a:extLst>
              </a:tr>
              <a:tr h="1663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A multivariate linear regression model</a:t>
                      </a:r>
                      <a:r>
                        <a:rPr lang="en-US" sz="1600" dirty="0">
                          <a:latin typeface="Arial" panose="020B0604020202020204" pitchFamily="34" charset="0"/>
                          <a:cs typeface="Arial" panose="020B0604020202020204" pitchFamily="34" charset="0"/>
                        </a:rPr>
                        <a:t> will be used to examine the influence of a combination of risk factors for becoming injured.</a:t>
                      </a:r>
                    </a:p>
                  </a:txBody>
                  <a:tcPr/>
                </a:tc>
                <a:tc>
                  <a:txBody>
                    <a:bodyPr/>
                    <a:lstStyle/>
                    <a:p>
                      <a:r>
                        <a:rPr lang="en-US" sz="1600" dirty="0"/>
                        <a:t>Used to determine a multi variable relationship between the independent variables and the dependent.</a:t>
                      </a:r>
                    </a:p>
                  </a:txBody>
                  <a:tcPr/>
                </a:tc>
                <a:tc>
                  <a:txBody>
                    <a:bodyPr/>
                    <a:lstStyle/>
                    <a:p>
                      <a:r>
                        <a:rPr lang="en-US" sz="1600" dirty="0"/>
                        <a:t>All variable regression equation.</a:t>
                      </a:r>
                    </a:p>
                  </a:txBody>
                  <a:tcPr/>
                </a:tc>
                <a:extLst>
                  <a:ext uri="{0D108BD9-81ED-4DB2-BD59-A6C34878D82A}">
                    <a16:rowId xmlns:a16="http://schemas.microsoft.com/office/drawing/2014/main" val="425615308"/>
                  </a:ext>
                </a:extLst>
              </a:tr>
            </a:tbl>
          </a:graphicData>
        </a:graphic>
      </p:graphicFrame>
      <p:sp>
        <p:nvSpPr>
          <p:cNvPr id="5" name="Rectangle 4">
            <a:extLst>
              <a:ext uri="{FF2B5EF4-FFF2-40B4-BE49-F238E27FC236}">
                <a16:creationId xmlns:a16="http://schemas.microsoft.com/office/drawing/2014/main" id="{31101A7E-414D-4DA4-999F-6EAB5BDFCE04}"/>
              </a:ext>
            </a:extLst>
          </p:cNvPr>
          <p:cNvSpPr/>
          <p:nvPr/>
        </p:nvSpPr>
        <p:spPr>
          <a:xfrm>
            <a:off x="462730" y="511279"/>
            <a:ext cx="10327619" cy="646331"/>
          </a:xfrm>
          <a:prstGeom prst="rect">
            <a:avLst/>
          </a:prstGeom>
        </p:spPr>
        <p:txBody>
          <a:bodyPr wrap="square">
            <a:spAutoFit/>
          </a:bodyPr>
          <a:lstStyle/>
          <a:p>
            <a:r>
              <a:rPr lang="en-US" dirty="0"/>
              <a:t>Table 5   </a:t>
            </a:r>
          </a:p>
          <a:p>
            <a:r>
              <a:rPr lang="en-US" i="1" dirty="0"/>
              <a:t>Statistical options.</a:t>
            </a:r>
            <a:endParaRPr lang="en-US" i="1" dirty="0">
              <a:solidFill>
                <a:srgbClr val="FFC000"/>
              </a:solidFill>
            </a:endParaRPr>
          </a:p>
        </p:txBody>
      </p:sp>
      <p:sp>
        <p:nvSpPr>
          <p:cNvPr id="6" name="Star: 5 Points 5">
            <a:extLst>
              <a:ext uri="{FF2B5EF4-FFF2-40B4-BE49-F238E27FC236}">
                <a16:creationId xmlns:a16="http://schemas.microsoft.com/office/drawing/2014/main" id="{718BE047-70A8-4C92-A46A-83E882A8CDB9}"/>
              </a:ext>
            </a:extLst>
          </p:cNvPr>
          <p:cNvSpPr/>
          <p:nvPr/>
        </p:nvSpPr>
        <p:spPr>
          <a:xfrm>
            <a:off x="148874" y="1773655"/>
            <a:ext cx="441064" cy="484094"/>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Star: 5 Points 7">
            <a:extLst>
              <a:ext uri="{FF2B5EF4-FFF2-40B4-BE49-F238E27FC236}">
                <a16:creationId xmlns:a16="http://schemas.microsoft.com/office/drawing/2014/main" id="{1EB50232-1642-46B1-A798-97DF9702CD63}"/>
              </a:ext>
            </a:extLst>
          </p:cNvPr>
          <p:cNvSpPr/>
          <p:nvPr/>
        </p:nvSpPr>
        <p:spPr>
          <a:xfrm>
            <a:off x="122419" y="3339013"/>
            <a:ext cx="441064" cy="484094"/>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Star: 5 Points 8">
            <a:extLst>
              <a:ext uri="{FF2B5EF4-FFF2-40B4-BE49-F238E27FC236}">
                <a16:creationId xmlns:a16="http://schemas.microsoft.com/office/drawing/2014/main" id="{A7813ED4-FF4B-4396-8F37-AA49F01DF8CD}"/>
              </a:ext>
            </a:extLst>
          </p:cNvPr>
          <p:cNvSpPr/>
          <p:nvPr/>
        </p:nvSpPr>
        <p:spPr>
          <a:xfrm>
            <a:off x="109191" y="4913808"/>
            <a:ext cx="441064" cy="484094"/>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11028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7028" y="142192"/>
            <a:ext cx="11330506" cy="369087"/>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Next Steps :  Statistical Options </a:t>
            </a:r>
          </a:p>
        </p:txBody>
      </p:sp>
      <p:graphicFrame>
        <p:nvGraphicFramePr>
          <p:cNvPr id="2" name="Table 4">
            <a:extLst>
              <a:ext uri="{FF2B5EF4-FFF2-40B4-BE49-F238E27FC236}">
                <a16:creationId xmlns:a16="http://schemas.microsoft.com/office/drawing/2014/main" id="{7C9B2EA4-985B-4122-AB5F-087285FCE6E8}"/>
              </a:ext>
            </a:extLst>
          </p:cNvPr>
          <p:cNvGraphicFramePr>
            <a:graphicFrameLocks noGrp="1"/>
          </p:cNvGraphicFramePr>
          <p:nvPr>
            <p:extLst>
              <p:ext uri="{D42A27DB-BD31-4B8C-83A1-F6EECF244321}">
                <p14:modId xmlns:p14="http://schemas.microsoft.com/office/powerpoint/2010/main" val="87173448"/>
              </p:ext>
            </p:extLst>
          </p:nvPr>
        </p:nvGraphicFramePr>
        <p:xfrm>
          <a:off x="537028" y="1091129"/>
          <a:ext cx="11330506" cy="5667337"/>
        </p:xfrm>
        <a:graphic>
          <a:graphicData uri="http://schemas.openxmlformats.org/drawingml/2006/table">
            <a:tbl>
              <a:tblPr firstRow="1" bandRow="1">
                <a:tableStyleId>{5C22544A-7EE6-4342-B048-85BDC9FD1C3A}</a:tableStyleId>
              </a:tblPr>
              <a:tblGrid>
                <a:gridCol w="4432145">
                  <a:extLst>
                    <a:ext uri="{9D8B030D-6E8A-4147-A177-3AD203B41FA5}">
                      <a16:colId xmlns:a16="http://schemas.microsoft.com/office/drawing/2014/main" val="1411170995"/>
                    </a:ext>
                  </a:extLst>
                </a:gridCol>
                <a:gridCol w="4889643">
                  <a:extLst>
                    <a:ext uri="{9D8B030D-6E8A-4147-A177-3AD203B41FA5}">
                      <a16:colId xmlns:a16="http://schemas.microsoft.com/office/drawing/2014/main" val="3899576308"/>
                    </a:ext>
                  </a:extLst>
                </a:gridCol>
                <a:gridCol w="2008718">
                  <a:extLst>
                    <a:ext uri="{9D8B030D-6E8A-4147-A177-3AD203B41FA5}">
                      <a16:colId xmlns:a16="http://schemas.microsoft.com/office/drawing/2014/main" val="1435815724"/>
                    </a:ext>
                  </a:extLst>
                </a:gridCol>
              </a:tblGrid>
              <a:tr h="748819">
                <a:tc>
                  <a:txBody>
                    <a:bodyPr/>
                    <a:lstStyle/>
                    <a:p>
                      <a:r>
                        <a:rPr lang="en-US" sz="1800" dirty="0">
                          <a:latin typeface="Arial" panose="020B0604020202020204" pitchFamily="34" charset="0"/>
                          <a:cs typeface="Arial" panose="020B0604020202020204" pitchFamily="34" charset="0"/>
                        </a:rPr>
                        <a:t>Statistical Analysis Selected</a:t>
                      </a:r>
                      <a:endParaRPr lang="en-US" sz="1400" dirty="0">
                        <a:latin typeface="Arial" panose="020B0604020202020204" pitchFamily="34" charset="0"/>
                        <a:cs typeface="Arial" panose="020B0604020202020204" pitchFamily="34" charset="0"/>
                      </a:endParaRP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Why</a:t>
                      </a: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Comments</a:t>
                      </a:r>
                    </a:p>
                  </a:txBody>
                  <a:tcPr/>
                </a:tc>
                <a:extLst>
                  <a:ext uri="{0D108BD9-81ED-4DB2-BD59-A6C34878D82A}">
                    <a16:rowId xmlns:a16="http://schemas.microsoft.com/office/drawing/2014/main" val="2720363893"/>
                  </a:ext>
                </a:extLst>
              </a:tr>
              <a:tr h="17650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b="1" dirty="0">
                          <a:latin typeface="Arial" panose="020B0604020202020204" pitchFamily="34" charset="0"/>
                          <a:cs typeface="Arial" panose="020B0604020202020204" pitchFamily="34" charset="0"/>
                        </a:rPr>
                        <a:t>Covariates will be fitted into the model using a forward selection procedure</a:t>
                      </a:r>
                      <a:r>
                        <a:rPr lang="en-US" sz="1550" dirty="0">
                          <a:latin typeface="Arial" panose="020B0604020202020204" pitchFamily="34" charset="0"/>
                          <a:cs typeface="Arial" panose="020B0604020202020204" pitchFamily="34" charset="0"/>
                        </a:rPr>
                        <a:t> and will retain in the final linear regression model if they reached a statistical threshold of p&lt;0.10 or were of significance.</a:t>
                      </a:r>
                    </a:p>
                    <a:p>
                      <a:endParaRPr lang="en-US" sz="1550" dirty="0"/>
                    </a:p>
                  </a:txBody>
                  <a:tcPr/>
                </a:tc>
                <a:tc>
                  <a:txBody>
                    <a:bodyPr/>
                    <a:lstStyle/>
                    <a:p>
                      <a:r>
                        <a:rPr lang="en-US" sz="1550" dirty="0">
                          <a:latin typeface="Arial" panose="020B0604020202020204" pitchFamily="34" charset="0"/>
                          <a:cs typeface="Arial" panose="020B0604020202020204" pitchFamily="34" charset="0"/>
                        </a:rPr>
                        <a:t>Begin with no candidate variables in the model. Select the variable that has the highest R-Squared. (from Pearson) Select the candidate variable that increases R-Squared the most. Stop adding variables when none of the remaining variables are significant p&lt;0.10. </a:t>
                      </a:r>
                    </a:p>
                  </a:txBody>
                  <a:tcPr/>
                </a:tc>
                <a:tc>
                  <a:txBody>
                    <a:bodyPr/>
                    <a:lstStyle/>
                    <a:p>
                      <a:r>
                        <a:rPr lang="en-US" sz="1550" dirty="0">
                          <a:latin typeface="Arial" panose="020B0604020202020204" pitchFamily="34" charset="0"/>
                          <a:cs typeface="Arial" panose="020B0604020202020204" pitchFamily="34" charset="0"/>
                        </a:rPr>
                        <a:t>Used to</a:t>
                      </a:r>
                      <a:r>
                        <a:rPr lang="en-US" sz="1550" baseline="0" dirty="0">
                          <a:latin typeface="Arial" panose="020B0604020202020204" pitchFamily="34" charset="0"/>
                          <a:cs typeface="Arial" panose="020B0604020202020204" pitchFamily="34" charset="0"/>
                        </a:rPr>
                        <a:t> find independent variables for the final regression model.</a:t>
                      </a:r>
                      <a:endParaRPr lang="en-US" sz="155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4346480"/>
                  </a:ext>
                </a:extLst>
              </a:tr>
              <a:tr h="9360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b="1" dirty="0">
                          <a:latin typeface="Arial" panose="020B0604020202020204" pitchFamily="34" charset="0"/>
                          <a:cs typeface="Arial" panose="020B0604020202020204" pitchFamily="34" charset="0"/>
                        </a:rPr>
                        <a:t>A logistic regression</a:t>
                      </a:r>
                      <a:r>
                        <a:rPr lang="en-US" sz="1550" dirty="0">
                          <a:latin typeface="Arial" panose="020B0604020202020204" pitchFamily="34" charset="0"/>
                          <a:cs typeface="Arial" panose="020B0604020202020204" pitchFamily="34" charset="0"/>
                        </a:rPr>
                        <a:t> will be used to investigate the relationship between injury severity and possible risk factors. </a:t>
                      </a:r>
                    </a:p>
                  </a:txBody>
                  <a:tcPr/>
                </a:tc>
                <a:tc>
                  <a:txBody>
                    <a:bodyPr/>
                    <a:lstStyle/>
                    <a:p>
                      <a:r>
                        <a:rPr lang="en-US" sz="1550" dirty="0">
                          <a:latin typeface="Arial" panose="020B0604020202020204" pitchFamily="34" charset="0"/>
                          <a:cs typeface="Arial" panose="020B0604020202020204" pitchFamily="34" charset="0"/>
                        </a:rPr>
                        <a:t>Can analyze</a:t>
                      </a:r>
                      <a:r>
                        <a:rPr lang="en-US" sz="1550" baseline="0" dirty="0">
                          <a:latin typeface="Arial" panose="020B0604020202020204" pitchFamily="34" charset="0"/>
                          <a:cs typeface="Arial" panose="020B0604020202020204" pitchFamily="34" charset="0"/>
                        </a:rPr>
                        <a:t> cut offs, binary categories. Example, does having more than 5 years experience a factor, also analyze age cut offs, or gender.</a:t>
                      </a:r>
                      <a:endParaRPr lang="en-US" sz="1550" dirty="0">
                        <a:latin typeface="Arial" panose="020B0604020202020204" pitchFamily="34" charset="0"/>
                        <a:cs typeface="Arial" panose="020B0604020202020204" pitchFamily="34" charset="0"/>
                      </a:endParaRPr>
                    </a:p>
                  </a:txBody>
                  <a:tcPr/>
                </a:tc>
                <a:tc>
                  <a:txBody>
                    <a:bodyPr/>
                    <a:lstStyle/>
                    <a:p>
                      <a:r>
                        <a:rPr lang="en-US" sz="1550" dirty="0">
                          <a:latin typeface="Arial" panose="020B0604020202020204" pitchFamily="34" charset="0"/>
                          <a:cs typeface="Arial" panose="020B0604020202020204" pitchFamily="34" charset="0"/>
                        </a:rPr>
                        <a:t>Binary category analysis.</a:t>
                      </a:r>
                    </a:p>
                  </a:txBody>
                  <a:tcPr/>
                </a:tc>
                <a:extLst>
                  <a:ext uri="{0D108BD9-81ED-4DB2-BD59-A6C34878D82A}">
                    <a16:rowId xmlns:a16="http://schemas.microsoft.com/office/drawing/2014/main" val="537240361"/>
                  </a:ext>
                </a:extLst>
              </a:tr>
              <a:tr h="2041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dirty="0">
                          <a:latin typeface="Arial" panose="020B0604020202020204" pitchFamily="34" charset="0"/>
                          <a:cs typeface="Arial" panose="020B0604020202020204" pitchFamily="34" charset="0"/>
                        </a:rPr>
                        <a:t>All statistical analysis will be conducted using </a:t>
                      </a:r>
                      <a:r>
                        <a:rPr lang="en-US" sz="1550" b="1" dirty="0" err="1">
                          <a:latin typeface="Arial" panose="020B0604020202020204" pitchFamily="34" charset="0"/>
                          <a:cs typeface="Arial" panose="020B0604020202020204" pitchFamily="34" charset="0"/>
                        </a:rPr>
                        <a:t>Jupyter</a:t>
                      </a:r>
                      <a:r>
                        <a:rPr lang="en-US" sz="1550" b="1" dirty="0">
                          <a:latin typeface="Arial" panose="020B0604020202020204" pitchFamily="34" charset="0"/>
                          <a:cs typeface="Arial" panose="020B0604020202020204" pitchFamily="34" charset="0"/>
                        </a:rPr>
                        <a:t> and/or R Studio</a:t>
                      </a:r>
                      <a:r>
                        <a:rPr lang="en-US" sz="1550" dirty="0">
                          <a:latin typeface="Arial" panose="020B0604020202020204" pitchFamily="34" charset="0"/>
                          <a:cs typeface="Arial" panose="020B0604020202020204" pitchFamily="34" charset="0"/>
                        </a:rPr>
                        <a:t>, which is a data analytics tools that is commonly being used to analyze publicly available data.  The data will be pulled from DOL but it will be stored in the </a:t>
                      </a:r>
                      <a:r>
                        <a:rPr lang="en-US" sz="1550" dirty="0" err="1">
                          <a:latin typeface="Arial" panose="020B0604020202020204" pitchFamily="34" charset="0"/>
                          <a:cs typeface="Arial" panose="020B0604020202020204" pitchFamily="34" charset="0"/>
                        </a:rPr>
                        <a:t>Github</a:t>
                      </a:r>
                      <a:r>
                        <a:rPr lang="en-US" sz="1550" dirty="0">
                          <a:latin typeface="Arial" panose="020B0604020202020204" pitchFamily="34" charset="0"/>
                          <a:cs typeface="Arial" panose="020B0604020202020204" pitchFamily="34" charset="0"/>
                        </a:rPr>
                        <a:t> depository.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5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550" dirty="0" err="1">
                          <a:latin typeface="Arial" panose="020B0604020202020204" pitchFamily="34" charset="0"/>
                          <a:cs typeface="Arial" panose="020B0604020202020204" pitchFamily="34" charset="0"/>
                        </a:rPr>
                        <a:t>Bloxplots</a:t>
                      </a:r>
                      <a:r>
                        <a:rPr lang="en-US" sz="1550" dirty="0">
                          <a:latin typeface="Arial" panose="020B0604020202020204" pitchFamily="34" charset="0"/>
                          <a:cs typeface="Arial" panose="020B0604020202020204" pitchFamily="34" charset="0"/>
                        </a:rPr>
                        <a:t>, data distribution, linear regression were conducted.</a:t>
                      </a:r>
                    </a:p>
                  </a:txBody>
                  <a:tcPr/>
                </a:tc>
                <a:tc>
                  <a:txBody>
                    <a:bodyPr/>
                    <a:lstStyle/>
                    <a:p>
                      <a:r>
                        <a:rPr lang="en-US" sz="1550" dirty="0">
                          <a:latin typeface="Arial" panose="020B0604020202020204" pitchFamily="34" charset="0"/>
                          <a:cs typeface="Arial" panose="020B0604020202020204" pitchFamily="34" charset="0"/>
                          <a:hlinkClick r:id="rId3"/>
                        </a:rPr>
                        <a:t>https://github.com/ehsintegration/risk-perception</a:t>
                      </a:r>
                      <a:r>
                        <a:rPr lang="en-US" sz="1550" dirty="0">
                          <a:latin typeface="Arial" panose="020B0604020202020204" pitchFamily="34" charset="0"/>
                          <a:cs typeface="Arial" panose="020B0604020202020204" pitchFamily="34" charset="0"/>
                        </a:rPr>
                        <a:t/>
                      </a:r>
                      <a:br>
                        <a:rPr lang="en-US" sz="1550" dirty="0">
                          <a:latin typeface="Arial" panose="020B0604020202020204" pitchFamily="34" charset="0"/>
                          <a:cs typeface="Arial" panose="020B0604020202020204" pitchFamily="34" charset="0"/>
                        </a:rPr>
                      </a:br>
                      <a:r>
                        <a:rPr lang="en-US" sz="1550" dirty="0">
                          <a:latin typeface="Arial" panose="020B0604020202020204" pitchFamily="34" charset="0"/>
                          <a:cs typeface="Arial" panose="020B0604020202020204" pitchFamily="34" charset="0"/>
                        </a:rPr>
                        <a:t>Python</a:t>
                      </a:r>
                      <a:r>
                        <a:rPr lang="en-US" sz="1550" baseline="0" dirty="0">
                          <a:latin typeface="Arial" panose="020B0604020202020204" pitchFamily="34" charset="0"/>
                          <a:cs typeface="Arial" panose="020B0604020202020204" pitchFamily="34" charset="0"/>
                        </a:rPr>
                        <a:t> will help with data acquisition, and R can be used in parallel with python. </a:t>
                      </a:r>
                      <a:r>
                        <a:rPr lang="en-US" sz="1550" baseline="0" dirty="0" err="1">
                          <a:latin typeface="Arial" panose="020B0604020202020204" pitchFamily="34" charset="0"/>
                          <a:cs typeface="Arial" panose="020B0604020202020204" pitchFamily="34" charset="0"/>
                        </a:rPr>
                        <a:t>Jupyter</a:t>
                      </a:r>
                      <a:r>
                        <a:rPr lang="en-US" sz="1550" baseline="0" dirty="0">
                          <a:latin typeface="Arial" panose="020B0604020202020204" pitchFamily="34" charset="0"/>
                          <a:cs typeface="Arial" panose="020B0604020202020204" pitchFamily="34" charset="0"/>
                        </a:rPr>
                        <a:t> notebook allows for dual usage (R and Python) in a notebook setting. Example:  </a:t>
                      </a:r>
                      <a:r>
                        <a:rPr lang="en-US" sz="1550" dirty="0">
                          <a:latin typeface="Arial" panose="020B0604020202020204" pitchFamily="34" charset="0"/>
                          <a:cs typeface="Arial" panose="020B0604020202020204" pitchFamily="34" charset="0"/>
                          <a:hlinkClick r:id="rId4"/>
                        </a:rPr>
                        <a:t>https://github.com/tobywise/covid19-risk-perception</a:t>
                      </a:r>
                      <a:endParaRPr lang="en-US" sz="1550" dirty="0">
                        <a:latin typeface="Arial" panose="020B0604020202020204" pitchFamily="34" charset="0"/>
                        <a:cs typeface="Arial" panose="020B0604020202020204" pitchFamily="34" charset="0"/>
                      </a:endParaRPr>
                    </a:p>
                  </a:txBody>
                  <a:tcPr/>
                </a:tc>
                <a:tc>
                  <a:txBody>
                    <a:bodyPr/>
                    <a:lstStyle/>
                    <a:p>
                      <a:r>
                        <a:rPr lang="en-US" sz="1550" dirty="0" err="1">
                          <a:latin typeface="Arial" panose="020B0604020202020204" pitchFamily="34" charset="0"/>
                          <a:cs typeface="Arial" panose="020B0604020202020204" pitchFamily="34" charset="0"/>
                        </a:rPr>
                        <a:t>Jupyter’s</a:t>
                      </a:r>
                      <a:r>
                        <a:rPr lang="en-US" sz="1550" baseline="0" dirty="0">
                          <a:latin typeface="Arial" panose="020B0604020202020204" pitchFamily="34" charset="0"/>
                          <a:cs typeface="Arial" panose="020B0604020202020204" pitchFamily="34" charset="0"/>
                        </a:rPr>
                        <a:t> notebook format models, Mathematica’s notebook style.</a:t>
                      </a:r>
                      <a:endParaRPr lang="en-US" sz="155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08694678"/>
                  </a:ext>
                </a:extLst>
              </a:tr>
            </a:tbl>
          </a:graphicData>
        </a:graphic>
      </p:graphicFrame>
      <p:sp>
        <p:nvSpPr>
          <p:cNvPr id="5" name="Rectangle 4">
            <a:extLst>
              <a:ext uri="{FF2B5EF4-FFF2-40B4-BE49-F238E27FC236}">
                <a16:creationId xmlns:a16="http://schemas.microsoft.com/office/drawing/2014/main" id="{31101A7E-414D-4DA4-999F-6EAB5BDFCE04}"/>
              </a:ext>
            </a:extLst>
          </p:cNvPr>
          <p:cNvSpPr/>
          <p:nvPr/>
        </p:nvSpPr>
        <p:spPr>
          <a:xfrm>
            <a:off x="462730" y="511279"/>
            <a:ext cx="10327619" cy="646331"/>
          </a:xfrm>
          <a:prstGeom prst="rect">
            <a:avLst/>
          </a:prstGeom>
        </p:spPr>
        <p:txBody>
          <a:bodyPr wrap="square">
            <a:spAutoFit/>
          </a:bodyPr>
          <a:lstStyle/>
          <a:p>
            <a:r>
              <a:rPr lang="en-US" dirty="0"/>
              <a:t>Table 5  (cont.) </a:t>
            </a:r>
          </a:p>
          <a:p>
            <a:r>
              <a:rPr lang="en-US" i="1" dirty="0"/>
              <a:t>Statistical options.</a:t>
            </a:r>
            <a:endParaRPr lang="en-US" i="1" dirty="0">
              <a:solidFill>
                <a:srgbClr val="FFC000"/>
              </a:solidFill>
            </a:endParaRPr>
          </a:p>
        </p:txBody>
      </p:sp>
      <p:sp>
        <p:nvSpPr>
          <p:cNvPr id="6" name="Star: 5 Points 5">
            <a:extLst>
              <a:ext uri="{FF2B5EF4-FFF2-40B4-BE49-F238E27FC236}">
                <a16:creationId xmlns:a16="http://schemas.microsoft.com/office/drawing/2014/main" id="{B6EA6E5C-F10A-4AF8-9E43-AC6393656D1B}"/>
              </a:ext>
            </a:extLst>
          </p:cNvPr>
          <p:cNvSpPr/>
          <p:nvPr/>
        </p:nvSpPr>
        <p:spPr>
          <a:xfrm>
            <a:off x="95964" y="4818069"/>
            <a:ext cx="441064" cy="48409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Multiplication Sign 2">
            <a:extLst>
              <a:ext uri="{FF2B5EF4-FFF2-40B4-BE49-F238E27FC236}">
                <a16:creationId xmlns:a16="http://schemas.microsoft.com/office/drawing/2014/main" id="{89B85D06-60D8-49A0-B684-39E37D02BE37}"/>
              </a:ext>
            </a:extLst>
          </p:cNvPr>
          <p:cNvSpPr/>
          <p:nvPr/>
        </p:nvSpPr>
        <p:spPr>
          <a:xfrm>
            <a:off x="95964" y="1947134"/>
            <a:ext cx="441064" cy="64633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Multiplication Sign 6">
            <a:extLst>
              <a:ext uri="{FF2B5EF4-FFF2-40B4-BE49-F238E27FC236}">
                <a16:creationId xmlns:a16="http://schemas.microsoft.com/office/drawing/2014/main" id="{F1E11C3B-FCA6-4DCD-8158-482D13478827}"/>
              </a:ext>
            </a:extLst>
          </p:cNvPr>
          <p:cNvSpPr/>
          <p:nvPr/>
        </p:nvSpPr>
        <p:spPr>
          <a:xfrm>
            <a:off x="95964" y="3687789"/>
            <a:ext cx="441064" cy="64633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831941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905644"/>
            <a:ext cx="10937216" cy="5741339"/>
          </a:xfrm>
        </p:spPr>
        <p:txBody>
          <a:bodyPr>
            <a:noAutofit/>
          </a:bodyPr>
          <a:lstStyle/>
          <a:p>
            <a:pPr marL="0" indent="0">
              <a:buNone/>
            </a:pPr>
            <a:r>
              <a:rPr lang="en-US" sz="1800" dirty="0">
                <a:latin typeface="Arial" panose="020B0604020202020204" pitchFamily="34" charset="0"/>
                <a:cs typeface="Arial" panose="020B0604020202020204" pitchFamily="34" charset="0"/>
              </a:rPr>
              <a:t>Understanding risk perception and the associated human behaviors are key in understanding how individuals react to hazards and how a culture of safety is developed. In order to understand this perception, we first need to be able to model and classify injuries and fatalities across industry.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Our belief is that within an industry and relative to other industries, the number of injuries and fatalities will average to a value, for a given industry over time. These values will be formulated into a mathematical equation, that will be subsequently used to calculate the inherent injury and fatality probability for a given industry.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A secondary data analysis of documented workplace injuries for over nine hundred (900) occupations within an eight (8) year period is being conducted.  The analysis will examine the correlation of injury and fatalities for each given industry.</a:t>
            </a:r>
          </a:p>
          <a:p>
            <a:pPr marL="0" indent="0">
              <a:buNone/>
            </a:pPr>
            <a:endParaRPr lang="en-US" sz="1800" dirty="0">
              <a:latin typeface="Arial" panose="020B0604020202020204" pitchFamily="34" charset="0"/>
              <a:cs typeface="Arial" panose="020B0604020202020204" pitchFamily="34" charset="0"/>
            </a:endParaRPr>
          </a:p>
          <a:p>
            <a:pPr marL="914400" lvl="2" indent="0">
              <a:buNone/>
            </a:pPr>
            <a:r>
              <a:rPr lang="en-US" sz="1800" b="1" dirty="0">
                <a:latin typeface="Arial" panose="020B0604020202020204" pitchFamily="34" charset="0"/>
                <a:cs typeface="Arial" panose="020B0604020202020204" pitchFamily="34" charset="0"/>
              </a:rPr>
              <a:t>A model will be developed to represent if a relationship exists between industry, gender, age, and race in relation to Fatalities and Injuries. </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i="1" dirty="0">
                <a:latin typeface="Arial" panose="020B0604020202020204" pitchFamily="34" charset="0"/>
                <a:cs typeface="Arial" panose="020B0604020202020204" pitchFamily="34" charset="0"/>
              </a:rPr>
              <a:t>The general intent of the study. is to develop a predictive model of injury and fatality rates across industry over time, to determine if these rates collapse into a known equation that can be used to predict injury and fatality rates.</a:t>
            </a:r>
            <a:endParaRPr lang="en-US" sz="1800" b="1" i="1"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Background</a:t>
            </a:r>
          </a:p>
        </p:txBody>
      </p:sp>
    </p:spTree>
    <p:extLst>
      <p:ext uri="{BB962C8B-B14F-4D97-AF65-F5344CB8AC3E}">
        <p14:creationId xmlns:p14="http://schemas.microsoft.com/office/powerpoint/2010/main" val="32048323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0378"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CURRENT RESULTS</a:t>
            </a:r>
          </a:p>
        </p:txBody>
      </p:sp>
    </p:spTree>
    <p:extLst>
      <p:ext uri="{BB962C8B-B14F-4D97-AF65-F5344CB8AC3E}">
        <p14:creationId xmlns:p14="http://schemas.microsoft.com/office/powerpoint/2010/main" val="667769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36617" y="151365"/>
            <a:ext cx="6052875" cy="2185214"/>
          </a:xfrm>
          <a:prstGeom prst="rect">
            <a:avLst/>
          </a:prstGeom>
          <a:noFill/>
        </p:spPr>
        <p:txBody>
          <a:bodyPr wrap="none" rtlCol="0">
            <a:spAutoFit/>
          </a:bodyPr>
          <a:lstStyle/>
          <a:p>
            <a:pPr algn="ctr"/>
            <a:r>
              <a:rPr lang="en-US" sz="4800" b="1" dirty="0"/>
              <a:t>Occupational Encoding</a:t>
            </a:r>
          </a:p>
          <a:p>
            <a:pPr algn="ctr"/>
            <a:r>
              <a:rPr lang="en-US" sz="4000" b="1" dirty="0"/>
              <a:t>INDIVIDUAL PLOTS </a:t>
            </a:r>
          </a:p>
          <a:p>
            <a:endParaRPr lang="en-US" sz="4800" b="1" dirty="0"/>
          </a:p>
        </p:txBody>
      </p:sp>
      <p:sp>
        <p:nvSpPr>
          <p:cNvPr id="2" name="TextBox 1">
            <a:extLst>
              <a:ext uri="{FF2B5EF4-FFF2-40B4-BE49-F238E27FC236}">
                <a16:creationId xmlns:a16="http://schemas.microsoft.com/office/drawing/2014/main" id="{B8404215-8860-75EA-31A3-7890A42F5AC6}"/>
              </a:ext>
            </a:extLst>
          </p:cNvPr>
          <p:cNvSpPr txBox="1"/>
          <p:nvPr/>
        </p:nvSpPr>
        <p:spPr>
          <a:xfrm>
            <a:off x="393287" y="1865866"/>
            <a:ext cx="10939533" cy="3970318"/>
          </a:xfrm>
          <a:prstGeom prst="rect">
            <a:avLst/>
          </a:prstGeom>
          <a:noFill/>
        </p:spPr>
        <p:txBody>
          <a:bodyPr wrap="none" rtlCol="0">
            <a:spAutoFit/>
          </a:bodyPr>
          <a:lstStyle/>
          <a:p>
            <a:pPr algn="ctr"/>
            <a:r>
              <a:rPr lang="en-US" sz="2800" b="1" dirty="0"/>
              <a:t>The following plots are for GENDER fatalities per year</a:t>
            </a:r>
          </a:p>
          <a:p>
            <a:pPr algn="ctr"/>
            <a:r>
              <a:rPr lang="en-US" sz="2800" b="1" dirty="0"/>
              <a:t> all the plots use the same occupational encoding. </a:t>
            </a:r>
          </a:p>
          <a:p>
            <a:pPr algn="ctr"/>
            <a:endParaRPr lang="en-US" sz="2800" b="1" dirty="0"/>
          </a:p>
          <a:p>
            <a:pPr algn="ctr"/>
            <a:r>
              <a:rPr lang="en-US" sz="2800" b="1" dirty="0"/>
              <a:t>Purpose of these plots</a:t>
            </a:r>
          </a:p>
          <a:p>
            <a:pPr algn="ctr"/>
            <a:r>
              <a:rPr lang="en-US" sz="2800" b="1" dirty="0"/>
              <a:t>to show that occupational risk relationships between occupations</a:t>
            </a:r>
          </a:p>
          <a:p>
            <a:pPr algn="ctr"/>
            <a:r>
              <a:rPr lang="en-US" sz="2800" b="1" dirty="0"/>
              <a:t> remains the same over time, and that the encoding system can be used </a:t>
            </a:r>
          </a:p>
          <a:p>
            <a:pPr algn="ctr"/>
            <a:r>
              <a:rPr lang="en-US" sz="2800" b="1" dirty="0"/>
              <a:t>for relative analysis between occupations.</a:t>
            </a:r>
          </a:p>
          <a:p>
            <a:pPr algn="ctr"/>
            <a:endParaRPr lang="en-US" sz="2800" b="1" dirty="0"/>
          </a:p>
          <a:p>
            <a:pPr algn="ctr"/>
            <a:r>
              <a:rPr lang="en-US" sz="2800" b="1" dirty="0"/>
              <a:t>R2 value for GENDER data</a:t>
            </a:r>
          </a:p>
        </p:txBody>
      </p:sp>
    </p:spTree>
    <p:extLst>
      <p:ext uri="{BB962C8B-B14F-4D97-AF65-F5344CB8AC3E}">
        <p14:creationId xmlns:p14="http://schemas.microsoft.com/office/powerpoint/2010/main" val="2452133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CD1F89-0D43-F719-09DA-06143DA34B8C}"/>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2011</a:t>
            </a:r>
          </a:p>
          <a:p>
            <a:pPr marL="0" indent="0">
              <a:buNone/>
            </a:pPr>
            <a:endParaRPr lang="en-US" dirty="0"/>
          </a:p>
          <a:p>
            <a:r>
              <a:rPr lang="en-US" dirty="0"/>
              <a:t>R2 = 0.967</a:t>
            </a:r>
          </a:p>
        </p:txBody>
      </p:sp>
      <p:pic>
        <p:nvPicPr>
          <p:cNvPr id="12" name="Picture 11" descr="A picture containing diagram&#10;&#10;Description automatically generated">
            <a:extLst>
              <a:ext uri="{FF2B5EF4-FFF2-40B4-BE49-F238E27FC236}">
                <a16:creationId xmlns:a16="http://schemas.microsoft.com/office/drawing/2014/main" id="{B7140EAA-3667-938A-CEA9-A947AD59F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1" y="98854"/>
            <a:ext cx="7192736" cy="6858000"/>
          </a:xfrm>
          <a:prstGeom prst="rect">
            <a:avLst/>
          </a:prstGeom>
        </p:spPr>
      </p:pic>
    </p:spTree>
    <p:extLst>
      <p:ext uri="{BB962C8B-B14F-4D97-AF65-F5344CB8AC3E}">
        <p14:creationId xmlns:p14="http://schemas.microsoft.com/office/powerpoint/2010/main" val="38782515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8B6C412D-CEB6-8561-2142-0E99EB048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5" y="0"/>
            <a:ext cx="6800850" cy="6858000"/>
          </a:xfrm>
          <a:prstGeom prst="rect">
            <a:avLst/>
          </a:prstGeom>
        </p:spPr>
      </p:pic>
      <p:sp>
        <p:nvSpPr>
          <p:cNvPr id="6" name="Content Placeholder 2">
            <a:extLst>
              <a:ext uri="{FF2B5EF4-FFF2-40B4-BE49-F238E27FC236}">
                <a16:creationId xmlns:a16="http://schemas.microsoft.com/office/drawing/2014/main" id="{3EABB365-82C3-E19A-C9EA-FF9F67916F5D}"/>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0.97</a:t>
            </a:r>
          </a:p>
        </p:txBody>
      </p:sp>
    </p:spTree>
    <p:extLst>
      <p:ext uri="{BB962C8B-B14F-4D97-AF65-F5344CB8AC3E}">
        <p14:creationId xmlns:p14="http://schemas.microsoft.com/office/powerpoint/2010/main" val="37852026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with medium confidence">
            <a:extLst>
              <a:ext uri="{FF2B5EF4-FFF2-40B4-BE49-F238E27FC236}">
                <a16:creationId xmlns:a16="http://schemas.microsoft.com/office/drawing/2014/main" id="{D87ACD81-61BE-B5AF-4F91-93550C3A1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7" y="0"/>
            <a:ext cx="6800850" cy="6858000"/>
          </a:xfrm>
          <a:prstGeom prst="rect">
            <a:avLst/>
          </a:prstGeom>
        </p:spPr>
      </p:pic>
      <p:sp>
        <p:nvSpPr>
          <p:cNvPr id="10" name="Content Placeholder 2">
            <a:extLst>
              <a:ext uri="{FF2B5EF4-FFF2-40B4-BE49-F238E27FC236}">
                <a16:creationId xmlns:a16="http://schemas.microsoft.com/office/drawing/2014/main" id="{2FE40CCA-837B-1F59-769F-726A6485C7A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0.943</a:t>
            </a:r>
          </a:p>
        </p:txBody>
      </p:sp>
    </p:spTree>
    <p:extLst>
      <p:ext uri="{BB962C8B-B14F-4D97-AF65-F5344CB8AC3E}">
        <p14:creationId xmlns:p14="http://schemas.microsoft.com/office/powerpoint/2010/main" val="764695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21FF2DD2-AF00-67C5-FFB8-948912089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00850" cy="6858000"/>
          </a:xfrm>
          <a:prstGeom prst="rect">
            <a:avLst/>
          </a:prstGeom>
        </p:spPr>
      </p:pic>
      <p:sp>
        <p:nvSpPr>
          <p:cNvPr id="4" name="Content Placeholder 2">
            <a:extLst>
              <a:ext uri="{FF2B5EF4-FFF2-40B4-BE49-F238E27FC236}">
                <a16:creationId xmlns:a16="http://schemas.microsoft.com/office/drawing/2014/main" id="{32F41600-A28B-2980-2BAF-3C8347C87183}"/>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0.923</a:t>
            </a:r>
          </a:p>
        </p:txBody>
      </p:sp>
    </p:spTree>
    <p:extLst>
      <p:ext uri="{BB962C8B-B14F-4D97-AF65-F5344CB8AC3E}">
        <p14:creationId xmlns:p14="http://schemas.microsoft.com/office/powerpoint/2010/main" val="42201764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FC3496C5-7300-5940-846F-A0E98F889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0" y="86497"/>
            <a:ext cx="6800850" cy="6858000"/>
          </a:xfrm>
          <a:prstGeom prst="rect">
            <a:avLst/>
          </a:prstGeom>
        </p:spPr>
      </p:pic>
      <p:sp>
        <p:nvSpPr>
          <p:cNvPr id="4" name="Content Placeholder 2">
            <a:extLst>
              <a:ext uri="{FF2B5EF4-FFF2-40B4-BE49-F238E27FC236}">
                <a16:creationId xmlns:a16="http://schemas.microsoft.com/office/drawing/2014/main" id="{E11E7878-931B-9809-B351-EC2909419EC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0.945</a:t>
            </a:r>
          </a:p>
        </p:txBody>
      </p:sp>
    </p:spTree>
    <p:extLst>
      <p:ext uri="{BB962C8B-B14F-4D97-AF65-F5344CB8AC3E}">
        <p14:creationId xmlns:p14="http://schemas.microsoft.com/office/powerpoint/2010/main" val="5158705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8CFFE59C-4791-D33A-4B78-96E512CAE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6" y="0"/>
            <a:ext cx="6800850" cy="6858000"/>
          </a:xfrm>
          <a:prstGeom prst="rect">
            <a:avLst/>
          </a:prstGeom>
        </p:spPr>
      </p:pic>
      <p:sp>
        <p:nvSpPr>
          <p:cNvPr id="4" name="Content Placeholder 2">
            <a:extLst>
              <a:ext uri="{FF2B5EF4-FFF2-40B4-BE49-F238E27FC236}">
                <a16:creationId xmlns:a16="http://schemas.microsoft.com/office/drawing/2014/main" id="{40B3E6EE-3091-6904-5DB2-699047CC422C}"/>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0.845</a:t>
            </a:r>
          </a:p>
        </p:txBody>
      </p:sp>
    </p:spTree>
    <p:extLst>
      <p:ext uri="{BB962C8B-B14F-4D97-AF65-F5344CB8AC3E}">
        <p14:creationId xmlns:p14="http://schemas.microsoft.com/office/powerpoint/2010/main" val="675309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D39578FB-D0C5-2DF1-12A6-2A9A3389B6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9" y="0"/>
            <a:ext cx="6800850" cy="6858000"/>
          </a:xfrm>
          <a:prstGeom prst="rect">
            <a:avLst/>
          </a:prstGeom>
        </p:spPr>
      </p:pic>
      <p:sp>
        <p:nvSpPr>
          <p:cNvPr id="4" name="Content Placeholder 2">
            <a:extLst>
              <a:ext uri="{FF2B5EF4-FFF2-40B4-BE49-F238E27FC236}">
                <a16:creationId xmlns:a16="http://schemas.microsoft.com/office/drawing/2014/main" id="{5CD31A39-6FC3-F221-87AA-0789914EBCE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0.893</a:t>
            </a:r>
          </a:p>
        </p:txBody>
      </p:sp>
    </p:spTree>
    <p:extLst>
      <p:ext uri="{BB962C8B-B14F-4D97-AF65-F5344CB8AC3E}">
        <p14:creationId xmlns:p14="http://schemas.microsoft.com/office/powerpoint/2010/main" val="2403978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CCBE12A9-180A-521E-D660-E306CF250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4" y="0"/>
            <a:ext cx="6800850" cy="6858000"/>
          </a:xfrm>
          <a:prstGeom prst="rect">
            <a:avLst/>
          </a:prstGeom>
        </p:spPr>
      </p:pic>
      <p:sp>
        <p:nvSpPr>
          <p:cNvPr id="4" name="Content Placeholder 2">
            <a:extLst>
              <a:ext uri="{FF2B5EF4-FFF2-40B4-BE49-F238E27FC236}">
                <a16:creationId xmlns:a16="http://schemas.microsoft.com/office/drawing/2014/main" id="{B77C8E0E-429F-DD1B-2B5D-A4DCBD5074C5}"/>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0.863</a:t>
            </a:r>
          </a:p>
        </p:txBody>
      </p:sp>
    </p:spTree>
    <p:extLst>
      <p:ext uri="{BB962C8B-B14F-4D97-AF65-F5344CB8AC3E}">
        <p14:creationId xmlns:p14="http://schemas.microsoft.com/office/powerpoint/2010/main" val="26609392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94509" y="1026661"/>
            <a:ext cx="5242266" cy="5015586"/>
          </a:xfrm>
          <a:custGeom>
            <a:avLst/>
            <a:gdLst>
              <a:gd name="connsiteX0" fmla="*/ 0 w 5242266"/>
              <a:gd name="connsiteY0" fmla="*/ 0 h 5015586"/>
              <a:gd name="connsiteX1" fmla="*/ 5242266 w 5242266"/>
              <a:gd name="connsiteY1" fmla="*/ 0 h 5015586"/>
              <a:gd name="connsiteX2" fmla="*/ 5242266 w 5242266"/>
              <a:gd name="connsiteY2" fmla="*/ 5015586 h 5015586"/>
              <a:gd name="connsiteX3" fmla="*/ 0 w 5242266"/>
              <a:gd name="connsiteY3" fmla="*/ 5015586 h 5015586"/>
              <a:gd name="connsiteX4" fmla="*/ 0 w 5242266"/>
              <a:gd name="connsiteY4" fmla="*/ 0 h 501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266" h="5015586" fill="none" extrusionOk="0">
                <a:moveTo>
                  <a:pt x="0" y="0"/>
                </a:moveTo>
                <a:cubicBezTo>
                  <a:pt x="1439438" y="-24741"/>
                  <a:pt x="4025059" y="143197"/>
                  <a:pt x="5242266" y="0"/>
                </a:cubicBezTo>
                <a:cubicBezTo>
                  <a:pt x="5219736" y="1212226"/>
                  <a:pt x="5364712" y="3865550"/>
                  <a:pt x="5242266" y="5015586"/>
                </a:cubicBezTo>
                <a:cubicBezTo>
                  <a:pt x="3712865" y="5131160"/>
                  <a:pt x="701072" y="4952488"/>
                  <a:pt x="0" y="5015586"/>
                </a:cubicBezTo>
                <a:cubicBezTo>
                  <a:pt x="149157" y="4063518"/>
                  <a:pt x="21014" y="587331"/>
                  <a:pt x="0" y="0"/>
                </a:cubicBezTo>
                <a:close/>
              </a:path>
              <a:path w="5242266" h="5015586" stroke="0" extrusionOk="0">
                <a:moveTo>
                  <a:pt x="0" y="0"/>
                </a:moveTo>
                <a:cubicBezTo>
                  <a:pt x="2476412" y="-5514"/>
                  <a:pt x="4256203" y="-144147"/>
                  <a:pt x="5242266" y="0"/>
                </a:cubicBezTo>
                <a:cubicBezTo>
                  <a:pt x="5316065" y="1498479"/>
                  <a:pt x="5364394" y="2687423"/>
                  <a:pt x="5242266" y="5015586"/>
                </a:cubicBezTo>
                <a:cubicBezTo>
                  <a:pt x="3221732" y="4881379"/>
                  <a:pt x="1963725" y="4938156"/>
                  <a:pt x="0" y="5015586"/>
                </a:cubicBezTo>
                <a:cubicBezTo>
                  <a:pt x="146676" y="3227263"/>
                  <a:pt x="-78623" y="567470"/>
                  <a:pt x="0" y="0"/>
                </a:cubicBezTo>
                <a:close/>
              </a:path>
            </a:pathLst>
          </a:custGeom>
          <a:ln>
            <a:solidFill>
              <a:schemeClr val="tx1"/>
            </a:solidFill>
            <a:extLst>
              <a:ext uri="{C807C97D-BFC1-408E-A445-0C87EB9F89A2}">
                <ask:lineSketchStyleProps xmlns="" xmlns:ask="http://schemas.microsoft.com/office/drawing/2018/sketchyshapes" sd="1131949855">
                  <a:prstGeom prst="rect">
                    <a:avLst/>
                  </a:prstGeom>
                  <ask:type>
                    <ask:lineSketchCurved/>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u="sng" dirty="0">
              <a:latin typeface="Arial" panose="020B0604020202020204" pitchFamily="34" charset="0"/>
              <a:cs typeface="Arial" panose="020B0604020202020204" pitchFamily="34" charset="0"/>
            </a:endParaRPr>
          </a:p>
          <a:p>
            <a:pPr marL="0" indent="0">
              <a:buNone/>
            </a:pPr>
            <a:r>
              <a:rPr lang="en-US" sz="1800" b="1" u="sng" dirty="0">
                <a:latin typeface="Arial" panose="020B0604020202020204" pitchFamily="34" charset="0"/>
                <a:cs typeface="Arial" panose="020B0604020202020204" pitchFamily="34" charset="0"/>
              </a:rPr>
              <a:t>Fatality and Injury prediction</a:t>
            </a:r>
          </a:p>
          <a:p>
            <a:r>
              <a:rPr lang="en-US" sz="1800" dirty="0">
                <a:latin typeface="Arial" panose="020B0604020202020204" pitchFamily="34" charset="0"/>
                <a:cs typeface="Arial" panose="020B0604020202020204" pitchFamily="34" charset="0"/>
              </a:rPr>
              <a:t>We hypothesize that occupational rates of injury and fatalities over time average to a known value, and these known values can be projected into a model of calculated probabilities that can be used to determine an ultimate combined probability.</a:t>
            </a:r>
          </a:p>
          <a:p>
            <a:pPr marL="0" indent="0">
              <a:buNone/>
            </a:pPr>
            <a:endParaRPr lang="en-US" sz="1800" b="1" u="sng" dirty="0">
              <a:latin typeface="Arial" panose="020B0604020202020204" pitchFamily="34" charset="0"/>
              <a:cs typeface="Arial" panose="020B0604020202020204" pitchFamily="34" charset="0"/>
            </a:endParaRPr>
          </a:p>
          <a:p>
            <a:r>
              <a:rPr lang="en-US" sz="1800" dirty="0"/>
              <a:t>A final model will be created, such that the probability of fatality(PF) or injury(PI) can be predicted based on the following variables: occupation, gender, age, race, and length of service.  </a:t>
            </a:r>
          </a:p>
          <a:p>
            <a:endParaRPr lang="en-US" sz="1800" dirty="0"/>
          </a:p>
          <a:p>
            <a:r>
              <a:rPr lang="en-US" sz="1300" dirty="0" err="1"/>
              <a:t>P</a:t>
            </a:r>
            <a:r>
              <a:rPr lang="en-US" sz="1300" baseline="-25000" dirty="0" err="1"/>
              <a:t>fatality</a:t>
            </a:r>
            <a:r>
              <a:rPr lang="en-US" sz="1300" dirty="0"/>
              <a:t> = PF </a:t>
            </a:r>
            <a:r>
              <a:rPr lang="en-US" sz="1300" baseline="-25000" dirty="0"/>
              <a:t>gender</a:t>
            </a:r>
            <a:r>
              <a:rPr lang="en-US" sz="1300" dirty="0"/>
              <a:t> (occupation) * PF </a:t>
            </a:r>
            <a:r>
              <a:rPr lang="en-US" sz="1300" baseline="-25000" dirty="0"/>
              <a:t>age</a:t>
            </a:r>
            <a:r>
              <a:rPr lang="en-US" sz="1300" dirty="0"/>
              <a:t> (occupation) * PF </a:t>
            </a:r>
            <a:r>
              <a:rPr lang="en-US" sz="1300" baseline="-25000" dirty="0"/>
              <a:t>race</a:t>
            </a:r>
            <a:r>
              <a:rPr lang="en-US" sz="1300" dirty="0"/>
              <a:t> (occupation)</a:t>
            </a:r>
          </a:p>
          <a:p>
            <a:endParaRPr lang="en-US" sz="1300" dirty="0"/>
          </a:p>
          <a:p>
            <a:r>
              <a:rPr lang="en-US" sz="1300" dirty="0" err="1"/>
              <a:t>P</a:t>
            </a:r>
            <a:r>
              <a:rPr lang="en-US" sz="1300" baseline="-25000" dirty="0" err="1"/>
              <a:t>injury</a:t>
            </a:r>
            <a:r>
              <a:rPr lang="en-US" sz="1300" dirty="0"/>
              <a:t> = PI </a:t>
            </a:r>
            <a:r>
              <a:rPr lang="en-US" sz="1300" baseline="-25000" dirty="0"/>
              <a:t>gender</a:t>
            </a:r>
            <a:r>
              <a:rPr lang="en-US" sz="1300" dirty="0"/>
              <a:t> (occupation) * PI </a:t>
            </a:r>
            <a:r>
              <a:rPr lang="en-US" sz="1300" baseline="-25000" dirty="0"/>
              <a:t>age</a:t>
            </a:r>
            <a:r>
              <a:rPr lang="en-US" sz="1300" dirty="0"/>
              <a:t> (occupation) * PI </a:t>
            </a:r>
            <a:r>
              <a:rPr lang="en-US" sz="1300" baseline="-25000" dirty="0"/>
              <a:t>race</a:t>
            </a:r>
            <a:r>
              <a:rPr lang="en-US" sz="1300" dirty="0"/>
              <a:t> (occupation)</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b="1" u="sng" dirty="0">
              <a:latin typeface="Arial" panose="020B0604020202020204" pitchFamily="34" charset="0"/>
              <a:cs typeface="Arial" panose="020B0604020202020204" pitchFamily="34" charset="0"/>
            </a:endParaRPr>
          </a:p>
          <a:p>
            <a:pPr marL="0" indent="0">
              <a:buNone/>
            </a:pPr>
            <a:endParaRPr lang="en-US" sz="2000" b="1" strike="sngStrike" dirty="0">
              <a:solidFill>
                <a:srgbClr val="FF0000"/>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Hypothesis</a:t>
            </a:r>
          </a:p>
        </p:txBody>
      </p:sp>
      <p:sp>
        <p:nvSpPr>
          <p:cNvPr id="17" name="Rectangle 16">
            <a:extLst>
              <a:ext uri="{FF2B5EF4-FFF2-40B4-BE49-F238E27FC236}">
                <a16:creationId xmlns:a16="http://schemas.microsoft.com/office/drawing/2014/main" id="{C3E4F717-B1FD-43B1-8303-3247F5E07D6D}"/>
              </a:ext>
            </a:extLst>
          </p:cNvPr>
          <p:cNvSpPr/>
          <p:nvPr/>
        </p:nvSpPr>
        <p:spPr>
          <a:xfrm>
            <a:off x="7508718" y="6430039"/>
            <a:ext cx="3717684"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1</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altLang="en-US" sz="1200" dirty="0">
                <a:latin typeface="Arial" panose="020B0604020202020204" pitchFamily="34" charset="0"/>
                <a:cs typeface="Arial" panose="020B0604020202020204" pitchFamily="34" charset="0"/>
              </a:rPr>
              <a:t>Graphical Representation of Hypothesis</a:t>
            </a:r>
            <a:r>
              <a:rPr lang="en-US" sz="1200" dirty="0">
                <a:latin typeface="Arial" panose="020B0604020202020204" pitchFamily="34" charset="0"/>
                <a:cs typeface="Arial" panose="020B0604020202020204" pitchFamily="34" charset="0"/>
              </a:rPr>
              <a:t>.  </a:t>
            </a:r>
          </a:p>
        </p:txBody>
      </p:sp>
      <p:cxnSp>
        <p:nvCxnSpPr>
          <p:cNvPr id="10" name="Straight Arrow Connector 9">
            <a:extLst>
              <a:ext uri="{FF2B5EF4-FFF2-40B4-BE49-F238E27FC236}">
                <a16:creationId xmlns:a16="http://schemas.microsoft.com/office/drawing/2014/main" id="{614E2DD8-0865-47C4-B2DB-A6241C540CB9}"/>
              </a:ext>
            </a:extLst>
          </p:cNvPr>
          <p:cNvCxnSpPr/>
          <p:nvPr/>
        </p:nvCxnSpPr>
        <p:spPr>
          <a:xfrm flipV="1">
            <a:off x="8037779" y="6207058"/>
            <a:ext cx="3693978" cy="7948"/>
          </a:xfrm>
          <a:prstGeom prst="straightConnector1">
            <a:avLst/>
          </a:prstGeom>
          <a:ln w="254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3E02940-97EE-4F25-AB64-DE6C49D9432F}"/>
              </a:ext>
            </a:extLst>
          </p:cNvPr>
          <p:cNvSpPr txBox="1"/>
          <p:nvPr/>
        </p:nvSpPr>
        <p:spPr>
          <a:xfrm>
            <a:off x="6845543" y="6062102"/>
            <a:ext cx="1050288" cy="307777"/>
          </a:xfrm>
          <a:prstGeom prst="rect">
            <a:avLst/>
          </a:prstGeom>
          <a:noFill/>
        </p:spPr>
        <p:txBody>
          <a:bodyPr wrap="none" rtlCol="0">
            <a:spAutoFit/>
          </a:bodyPr>
          <a:lstStyle/>
          <a:p>
            <a:r>
              <a:rPr lang="en-US" sz="1400" dirty="0">
                <a:solidFill>
                  <a:srgbClr val="FF0000"/>
                </a:solidFill>
                <a:latin typeface="Arial" panose="020B0604020202020204" pitchFamily="34" charset="0"/>
                <a:cs typeface="Arial" panose="020B0604020202020204" pitchFamily="34" charset="0"/>
              </a:rPr>
              <a:t>occupation</a:t>
            </a:r>
          </a:p>
        </p:txBody>
      </p:sp>
      <p:cxnSp>
        <p:nvCxnSpPr>
          <p:cNvPr id="18" name="Straight Arrow Connector 17">
            <a:extLst>
              <a:ext uri="{FF2B5EF4-FFF2-40B4-BE49-F238E27FC236}">
                <a16:creationId xmlns:a16="http://schemas.microsoft.com/office/drawing/2014/main" id="{4FFCF708-C0AD-4968-BEEE-620BE010CDBE}"/>
              </a:ext>
            </a:extLst>
          </p:cNvPr>
          <p:cNvCxnSpPr/>
          <p:nvPr/>
        </p:nvCxnSpPr>
        <p:spPr>
          <a:xfrm flipV="1">
            <a:off x="6465984" y="1026661"/>
            <a:ext cx="23509" cy="3698384"/>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3E9F0F-9511-442C-8220-3E1CBC9DE9EA}"/>
              </a:ext>
            </a:extLst>
          </p:cNvPr>
          <p:cNvSpPr txBox="1"/>
          <p:nvPr/>
        </p:nvSpPr>
        <p:spPr>
          <a:xfrm rot="16200000">
            <a:off x="5871290" y="5126582"/>
            <a:ext cx="1215608" cy="307777"/>
          </a:xfrm>
          <a:prstGeom prst="rect">
            <a:avLst/>
          </a:prstGeom>
          <a:noFill/>
        </p:spPr>
        <p:txBody>
          <a:bodyPr wrap="square" rtlCol="0">
            <a:spAutoFit/>
          </a:bodyPr>
          <a:lstStyle/>
          <a:p>
            <a:r>
              <a:rPr lang="en-US" sz="1400" b="1" dirty="0">
                <a:solidFill>
                  <a:srgbClr val="00B050"/>
                </a:solidFill>
                <a:latin typeface="Arial" panose="020B0604020202020204" pitchFamily="34" charset="0"/>
                <a:cs typeface="Arial" panose="020B0604020202020204" pitchFamily="34" charset="0"/>
              </a:rPr>
              <a:t>probability</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580" y="1250056"/>
            <a:ext cx="5462420" cy="4704530"/>
          </a:xfrm>
          <a:prstGeom prst="rect">
            <a:avLst/>
          </a:prstGeom>
        </p:spPr>
      </p:pic>
      <p:sp>
        <p:nvSpPr>
          <p:cNvPr id="14" name="TextBox 13">
            <a:extLst>
              <a:ext uri="{FF2B5EF4-FFF2-40B4-BE49-F238E27FC236}">
                <a16:creationId xmlns:a16="http://schemas.microsoft.com/office/drawing/2014/main" id="{553C1401-7141-328E-35A8-24267F3EAE5D}"/>
              </a:ext>
            </a:extLst>
          </p:cNvPr>
          <p:cNvSpPr txBox="1"/>
          <p:nvPr/>
        </p:nvSpPr>
        <p:spPr>
          <a:xfrm>
            <a:off x="9103785" y="900101"/>
            <a:ext cx="811441" cy="307777"/>
          </a:xfrm>
          <a:prstGeom prst="rect">
            <a:avLst/>
          </a:prstGeom>
          <a:noFill/>
        </p:spPr>
        <p:txBody>
          <a:bodyPr wrap="none" rtlCol="0">
            <a:spAutoFit/>
          </a:bodyPr>
          <a:lstStyle/>
          <a:p>
            <a:r>
              <a:rPr lang="en-US" sz="1400" b="1" dirty="0">
                <a:solidFill>
                  <a:srgbClr val="002060"/>
                </a:solidFill>
                <a:latin typeface="Arial" panose="020B0604020202020204" pitchFamily="34" charset="0"/>
                <a:cs typeface="Arial" panose="020B0604020202020204" pitchFamily="34" charset="0"/>
              </a:rPr>
              <a:t>Gender</a:t>
            </a:r>
          </a:p>
        </p:txBody>
      </p:sp>
    </p:spTree>
    <p:extLst>
      <p:ext uri="{BB962C8B-B14F-4D97-AF65-F5344CB8AC3E}">
        <p14:creationId xmlns:p14="http://schemas.microsoft.com/office/powerpoint/2010/main" val="16665926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809" y="2494155"/>
            <a:ext cx="5066851" cy="436384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314" y="2494155"/>
            <a:ext cx="4281055" cy="4272405"/>
          </a:xfrm>
          <a:prstGeom prst="rect">
            <a:avLst/>
          </a:prstGeom>
        </p:spPr>
      </p:pic>
      <p:sp>
        <p:nvSpPr>
          <p:cNvPr id="2" name="TextBox 1"/>
          <p:cNvSpPr txBox="1"/>
          <p:nvPr/>
        </p:nvSpPr>
        <p:spPr>
          <a:xfrm>
            <a:off x="1055716" y="656705"/>
            <a:ext cx="8691392" cy="1815882"/>
          </a:xfrm>
          <a:prstGeom prst="rect">
            <a:avLst/>
          </a:prstGeom>
          <a:noFill/>
        </p:spPr>
        <p:txBody>
          <a:bodyPr wrap="square" rtlCol="0">
            <a:spAutoFit/>
          </a:bodyPr>
          <a:lstStyle/>
          <a:p>
            <a:r>
              <a:rPr lang="en-US" sz="1400" dirty="0" smtClean="0"/>
              <a:t>The fatality GENDER distribution on the left below was used to demonstrate the distribution of fatalities over time for each occupational encoding. Each point on the X axis is an occupational class, and the box plot shown is the distribution of yearly data for those occupations.  The plot on the right is the same data averaged and overlaid with the equation that best correlates to the exponential function.</a:t>
            </a:r>
          </a:p>
          <a:p>
            <a:endParaRPr lang="en-US" sz="1400" dirty="0"/>
          </a:p>
          <a:p>
            <a:r>
              <a:rPr lang="en-US" sz="1400" dirty="0" smtClean="0"/>
              <a:t>Here we can see that relative to the other occupations over time the risk of fatalities </a:t>
            </a:r>
          </a:p>
          <a:p>
            <a:r>
              <a:rPr lang="en-US" sz="1400" dirty="0" smtClean="0"/>
              <a:t>stays within a specified range that allows us to encode the risk of fatality with an equation</a:t>
            </a:r>
          </a:p>
          <a:p>
            <a:r>
              <a:rPr lang="en-US" sz="1400" dirty="0" smtClean="0"/>
              <a:t>that uses an independent variable of occupation.</a:t>
            </a:r>
            <a:endParaRPr lang="en-US" sz="1400" dirty="0"/>
          </a:p>
        </p:txBody>
      </p:sp>
      <p:sp>
        <p:nvSpPr>
          <p:cNvPr id="3" name="TextBox 2"/>
          <p:cNvSpPr txBox="1"/>
          <p:nvPr/>
        </p:nvSpPr>
        <p:spPr>
          <a:xfrm>
            <a:off x="1055716" y="145919"/>
            <a:ext cx="4114653" cy="369332"/>
          </a:xfrm>
          <a:prstGeom prst="rect">
            <a:avLst/>
          </a:prstGeom>
          <a:noFill/>
        </p:spPr>
        <p:txBody>
          <a:bodyPr wrap="none" rtlCol="0">
            <a:spAutoFit/>
          </a:bodyPr>
          <a:lstStyle/>
          <a:p>
            <a:r>
              <a:rPr lang="en-US" dirty="0"/>
              <a:t>O</a:t>
            </a:r>
            <a:r>
              <a:rPr lang="en-US" dirty="0" smtClean="0"/>
              <a:t>ccupational risk mathematical encoding.</a:t>
            </a:r>
            <a:endParaRPr lang="en-US" dirty="0"/>
          </a:p>
        </p:txBody>
      </p:sp>
    </p:spTree>
    <p:extLst>
      <p:ext uri="{BB962C8B-B14F-4D97-AF65-F5344CB8AC3E}">
        <p14:creationId xmlns:p14="http://schemas.microsoft.com/office/powerpoint/2010/main" val="41758316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6152" y="163719"/>
            <a:ext cx="7113807" cy="2185214"/>
          </a:xfrm>
          <a:prstGeom prst="rect">
            <a:avLst/>
          </a:prstGeom>
          <a:noFill/>
        </p:spPr>
        <p:txBody>
          <a:bodyPr wrap="none" rtlCol="0">
            <a:spAutoFit/>
          </a:bodyPr>
          <a:lstStyle/>
          <a:p>
            <a:pPr algn="ctr"/>
            <a:r>
              <a:rPr lang="en-US" sz="4800" b="1" dirty="0"/>
              <a:t>Gender Variable Equations </a:t>
            </a:r>
          </a:p>
          <a:p>
            <a:pPr algn="ctr"/>
            <a:r>
              <a:rPr lang="en-US" sz="4000" b="1" dirty="0"/>
              <a:t>INDIVIDUAL PLOTS </a:t>
            </a:r>
          </a:p>
          <a:p>
            <a:endParaRPr lang="en-US" sz="4800" b="1" dirty="0"/>
          </a:p>
        </p:txBody>
      </p:sp>
      <p:sp>
        <p:nvSpPr>
          <p:cNvPr id="2" name="TextBox 1">
            <a:extLst>
              <a:ext uri="{FF2B5EF4-FFF2-40B4-BE49-F238E27FC236}">
                <a16:creationId xmlns:a16="http://schemas.microsoft.com/office/drawing/2014/main" id="{B8404215-8860-75EA-31A3-7890A42F5AC6}"/>
              </a:ext>
            </a:extLst>
          </p:cNvPr>
          <p:cNvSpPr txBox="1"/>
          <p:nvPr/>
        </p:nvSpPr>
        <p:spPr>
          <a:xfrm>
            <a:off x="888429" y="1606377"/>
            <a:ext cx="9949263" cy="4401205"/>
          </a:xfrm>
          <a:prstGeom prst="rect">
            <a:avLst/>
          </a:prstGeom>
          <a:noFill/>
        </p:spPr>
        <p:txBody>
          <a:bodyPr wrap="none" rtlCol="0">
            <a:spAutoFit/>
          </a:bodyPr>
          <a:lstStyle/>
          <a:p>
            <a:pPr algn="ctr"/>
            <a:r>
              <a:rPr lang="en-US" sz="2800" b="1" dirty="0"/>
              <a:t>The following plots are for GENDER fatalities per year</a:t>
            </a:r>
          </a:p>
          <a:p>
            <a:pPr algn="ctr"/>
            <a:r>
              <a:rPr lang="en-US" sz="2800" b="1" dirty="0"/>
              <a:t> all the plots use the same occupational encoding. </a:t>
            </a:r>
          </a:p>
          <a:p>
            <a:pPr algn="ctr"/>
            <a:endParaRPr lang="en-US" sz="2800" b="1" dirty="0"/>
          </a:p>
          <a:p>
            <a:pPr algn="ctr"/>
            <a:r>
              <a:rPr lang="en-US" sz="2800" b="1" dirty="0"/>
              <a:t>Purpose of these plots</a:t>
            </a:r>
          </a:p>
          <a:p>
            <a:pPr algn="ctr"/>
            <a:r>
              <a:rPr lang="en-US" sz="2800" b="1" dirty="0"/>
              <a:t>to show how the occupational risk equations for male and female</a:t>
            </a:r>
          </a:p>
          <a:p>
            <a:pPr algn="ctr"/>
            <a:r>
              <a:rPr lang="en-US" sz="2800" b="1" dirty="0"/>
              <a:t> tracks the data over time</a:t>
            </a:r>
          </a:p>
          <a:p>
            <a:pPr algn="ctr"/>
            <a:endParaRPr lang="en-US" sz="2800" b="1" dirty="0"/>
          </a:p>
          <a:p>
            <a:pPr algn="ctr"/>
            <a:r>
              <a:rPr lang="en-US" sz="2800" b="1" dirty="0"/>
              <a:t>Two equations one for male and one for female respectively</a:t>
            </a:r>
          </a:p>
          <a:p>
            <a:pPr algn="ctr"/>
            <a:r>
              <a:rPr lang="en-US" sz="2800" b="1" dirty="0"/>
              <a:t> will be used over time </a:t>
            </a:r>
          </a:p>
          <a:p>
            <a:pPr algn="ctr"/>
            <a:r>
              <a:rPr lang="en-US" sz="2800" b="1" dirty="0"/>
              <a:t>In order to show how the equation performs over time. </a:t>
            </a:r>
          </a:p>
        </p:txBody>
      </p:sp>
    </p:spTree>
    <p:extLst>
      <p:ext uri="{BB962C8B-B14F-4D97-AF65-F5344CB8AC3E}">
        <p14:creationId xmlns:p14="http://schemas.microsoft.com/office/powerpoint/2010/main" val="38706041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9F09D3B-6E21-49D9-50DE-86D404BEFC51}"/>
              </a:ext>
            </a:extLst>
          </p:cNvPr>
          <p:cNvSpPr txBox="1"/>
          <p:nvPr/>
        </p:nvSpPr>
        <p:spPr>
          <a:xfrm>
            <a:off x="432486" y="296562"/>
            <a:ext cx="5117106" cy="307777"/>
          </a:xfrm>
          <a:prstGeom prst="rect">
            <a:avLst/>
          </a:prstGeom>
          <a:noFill/>
        </p:spPr>
        <p:txBody>
          <a:bodyPr wrap="none" rtlCol="0">
            <a:spAutoFit/>
          </a:bodyPr>
          <a:lstStyle/>
          <a:p>
            <a:r>
              <a:rPr lang="en-US" sz="1400" b="1" dirty="0">
                <a:solidFill>
                  <a:srgbClr val="FF0000"/>
                </a:solidFill>
              </a:rPr>
              <a:t>2011</a:t>
            </a:r>
            <a:r>
              <a:rPr lang="en-US" sz="1400" dirty="0"/>
              <a:t>  FEMALE   A = 7.13e-08 , B = 2.82e-01, C = 2.11e-06</a:t>
            </a:r>
            <a:r>
              <a:rPr lang="en-US" sz="1400" b="1" dirty="0"/>
              <a:t>,  </a:t>
            </a:r>
            <a:r>
              <a:rPr lang="en-US" sz="1400" b="1" dirty="0">
                <a:solidFill>
                  <a:srgbClr val="FF0000"/>
                </a:solidFill>
              </a:rPr>
              <a:t>r2= 0.856</a:t>
            </a:r>
          </a:p>
        </p:txBody>
      </p:sp>
      <p:sp>
        <p:nvSpPr>
          <p:cNvPr id="15" name="TextBox 14">
            <a:extLst>
              <a:ext uri="{FF2B5EF4-FFF2-40B4-BE49-F238E27FC236}">
                <a16:creationId xmlns:a16="http://schemas.microsoft.com/office/drawing/2014/main" id="{34D0D962-4D46-4BF9-EEAB-F77EFA6086C2}"/>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2011</a:t>
            </a:r>
            <a:r>
              <a:rPr lang="en-US" sz="1400" dirty="0"/>
              <a:t>  MALE  A = 3.56e-08 , B = 3.86e-01, C = 1.52e-05,  </a:t>
            </a:r>
            <a:r>
              <a:rPr lang="en-US" sz="1400" b="1" dirty="0">
                <a:solidFill>
                  <a:srgbClr val="FF0000"/>
                </a:solidFill>
              </a:rPr>
              <a:t>r2=0.842</a:t>
            </a:r>
          </a:p>
        </p:txBody>
      </p:sp>
      <p:pic>
        <p:nvPicPr>
          <p:cNvPr id="3" name="Picture 2" descr="Chart&#10;&#10;Description automatically generated with medium confidence">
            <a:extLst>
              <a:ext uri="{FF2B5EF4-FFF2-40B4-BE49-F238E27FC236}">
                <a16:creationId xmlns:a16="http://schemas.microsoft.com/office/drawing/2014/main" id="{0D28F17A-E32A-1A31-4CB7-948190DF6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60" y="982134"/>
            <a:ext cx="5670009" cy="5717655"/>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3184929F-0E20-74F9-F21C-64A771671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382" y="970844"/>
            <a:ext cx="5996732" cy="5717655"/>
          </a:xfrm>
          <a:prstGeom prst="rect">
            <a:avLst/>
          </a:prstGeom>
        </p:spPr>
      </p:pic>
    </p:spTree>
    <p:extLst>
      <p:ext uri="{BB962C8B-B14F-4D97-AF65-F5344CB8AC3E}">
        <p14:creationId xmlns:p14="http://schemas.microsoft.com/office/powerpoint/2010/main" val="31191591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C3802D0-0CAB-DDDA-73CA-A6116C91BF74}"/>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2012</a:t>
            </a:r>
            <a:r>
              <a:rPr lang="en-US" sz="1400" dirty="0"/>
              <a:t>  FEMALE   A = 7.13e-08 , B = 2.82e-01, C = 2.11e-06, </a:t>
            </a:r>
            <a:r>
              <a:rPr lang="en-US" sz="1400" b="1" dirty="0">
                <a:solidFill>
                  <a:srgbClr val="FF0000"/>
                </a:solidFill>
              </a:rPr>
              <a:t>r2=0.905</a:t>
            </a:r>
          </a:p>
        </p:txBody>
      </p:sp>
      <p:sp>
        <p:nvSpPr>
          <p:cNvPr id="11" name="TextBox 10">
            <a:extLst>
              <a:ext uri="{FF2B5EF4-FFF2-40B4-BE49-F238E27FC236}">
                <a16:creationId xmlns:a16="http://schemas.microsoft.com/office/drawing/2014/main" id="{34BAFD0D-FC5C-6CCC-40CF-F00B772438FB}"/>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2012</a:t>
            </a:r>
            <a:r>
              <a:rPr lang="en-US" sz="1400" dirty="0"/>
              <a:t>  MALE  A = 3.56e-08 , B = 3.86e-01, C = 1.52e-05, </a:t>
            </a:r>
            <a:r>
              <a:rPr lang="en-US" sz="1400" b="1" dirty="0">
                <a:solidFill>
                  <a:srgbClr val="FF0000"/>
                </a:solidFill>
              </a:rPr>
              <a:t>r2=0.852</a:t>
            </a:r>
          </a:p>
        </p:txBody>
      </p:sp>
      <p:pic>
        <p:nvPicPr>
          <p:cNvPr id="4" name="Picture 3" descr="Diagram&#10;&#10;Description automatically generated with medium confidence">
            <a:extLst>
              <a:ext uri="{FF2B5EF4-FFF2-40B4-BE49-F238E27FC236}">
                <a16:creationId xmlns:a16="http://schemas.microsoft.com/office/drawing/2014/main" id="{DBF54CB4-E9F3-071E-8409-3C1F04813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4" y="1181719"/>
            <a:ext cx="5818847" cy="5777578"/>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F7A86728-313B-0E0F-27D5-4F6C31841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154" y="1215586"/>
            <a:ext cx="5858298" cy="5585664"/>
          </a:xfrm>
          <a:prstGeom prst="rect">
            <a:avLst/>
          </a:prstGeom>
        </p:spPr>
      </p:pic>
    </p:spTree>
    <p:extLst>
      <p:ext uri="{BB962C8B-B14F-4D97-AF65-F5344CB8AC3E}">
        <p14:creationId xmlns:p14="http://schemas.microsoft.com/office/powerpoint/2010/main" val="19134550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55EE5AC-393C-A6C0-E7BE-AC605F5ABC0C}"/>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2013</a:t>
            </a:r>
            <a:r>
              <a:rPr lang="en-US" sz="1400" dirty="0"/>
              <a:t>  FEMALE   A = 7.13e-08 , B = 2.82e-01, C = 2.11e-06, </a:t>
            </a:r>
            <a:r>
              <a:rPr lang="en-US" sz="1400" b="1" dirty="0">
                <a:solidFill>
                  <a:srgbClr val="FF0000"/>
                </a:solidFill>
              </a:rPr>
              <a:t>r2=0.561</a:t>
            </a:r>
          </a:p>
        </p:txBody>
      </p:sp>
      <p:sp>
        <p:nvSpPr>
          <p:cNvPr id="21" name="TextBox 20">
            <a:extLst>
              <a:ext uri="{FF2B5EF4-FFF2-40B4-BE49-F238E27FC236}">
                <a16:creationId xmlns:a16="http://schemas.microsoft.com/office/drawing/2014/main" id="{A9AD26E4-080E-CA62-1467-A5622A73663F}"/>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2013</a:t>
            </a:r>
            <a:r>
              <a:rPr lang="en-US" sz="1400" dirty="0"/>
              <a:t>  MALE  A = 3.56e-08 , B = 3.86e-01, C = 1.52e-05, </a:t>
            </a:r>
            <a:r>
              <a:rPr lang="en-US" sz="1400" b="1" dirty="0">
                <a:solidFill>
                  <a:srgbClr val="FF0000"/>
                </a:solidFill>
              </a:rPr>
              <a:t>r2=0.886</a:t>
            </a:r>
          </a:p>
        </p:txBody>
      </p:sp>
      <p:pic>
        <p:nvPicPr>
          <p:cNvPr id="3" name="Picture 2" descr="Diagram&#10;&#10;Description automatically generated with medium confidence">
            <a:extLst>
              <a:ext uri="{FF2B5EF4-FFF2-40B4-BE49-F238E27FC236}">
                <a16:creationId xmlns:a16="http://schemas.microsoft.com/office/drawing/2014/main" id="{D20B1361-8FBC-66F8-728E-C999CF3BB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0" y="995670"/>
            <a:ext cx="5904204" cy="5862330"/>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3D9117FD-6356-5F6B-B953-1FD6D3722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474" y="995670"/>
            <a:ext cx="6148468" cy="5862330"/>
          </a:xfrm>
          <a:prstGeom prst="rect">
            <a:avLst/>
          </a:prstGeom>
        </p:spPr>
      </p:pic>
    </p:spTree>
    <p:extLst>
      <p:ext uri="{BB962C8B-B14F-4D97-AF65-F5344CB8AC3E}">
        <p14:creationId xmlns:p14="http://schemas.microsoft.com/office/powerpoint/2010/main" val="17037373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5D703FF-01AC-A338-B93C-2495C295D3D6}"/>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2014</a:t>
            </a:r>
            <a:r>
              <a:rPr lang="en-US" sz="1400" dirty="0"/>
              <a:t>  FEMALE   A = 7.13e-08 , B = 2.82e-01, C = 2.11e-06</a:t>
            </a:r>
            <a:r>
              <a:rPr lang="en-US" sz="1400" b="1" dirty="0">
                <a:solidFill>
                  <a:srgbClr val="FF0000"/>
                </a:solidFill>
              </a:rPr>
              <a:t>, r2=0.807</a:t>
            </a:r>
          </a:p>
        </p:txBody>
      </p:sp>
      <p:sp>
        <p:nvSpPr>
          <p:cNvPr id="13" name="TextBox 12">
            <a:extLst>
              <a:ext uri="{FF2B5EF4-FFF2-40B4-BE49-F238E27FC236}">
                <a16:creationId xmlns:a16="http://schemas.microsoft.com/office/drawing/2014/main" id="{51CB8A07-E4E4-C8CB-5BC1-01542A9E4164}"/>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2014</a:t>
            </a:r>
            <a:r>
              <a:rPr lang="en-US" sz="1400" dirty="0"/>
              <a:t>  MALE  A = 3.56e-08 , B = 3.86e-01, C = 1.52e-05, </a:t>
            </a:r>
            <a:r>
              <a:rPr lang="en-US" sz="1400" b="1" dirty="0">
                <a:solidFill>
                  <a:srgbClr val="FF0000"/>
                </a:solidFill>
              </a:rPr>
              <a:t>r2=0.855</a:t>
            </a:r>
          </a:p>
        </p:txBody>
      </p:sp>
      <p:pic>
        <p:nvPicPr>
          <p:cNvPr id="3" name="Picture 2" descr="A picture containing diagram&#10;&#10;Description automatically generated">
            <a:extLst>
              <a:ext uri="{FF2B5EF4-FFF2-40B4-BE49-F238E27FC236}">
                <a16:creationId xmlns:a16="http://schemas.microsoft.com/office/drawing/2014/main" id="{FEA52E28-5716-CD44-B878-A4C64790D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7" y="1140178"/>
            <a:ext cx="5670173" cy="5717822"/>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F49C021C-90E2-7EEE-2D79-28E1825A2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329" y="1027364"/>
            <a:ext cx="6233548" cy="5943450"/>
          </a:xfrm>
          <a:prstGeom prst="rect">
            <a:avLst/>
          </a:prstGeom>
        </p:spPr>
      </p:pic>
    </p:spTree>
    <p:extLst>
      <p:ext uri="{BB962C8B-B14F-4D97-AF65-F5344CB8AC3E}">
        <p14:creationId xmlns:p14="http://schemas.microsoft.com/office/powerpoint/2010/main" val="14389840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6308C4A2-B075-4894-A356-0953940C8906}"/>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2015</a:t>
            </a:r>
            <a:r>
              <a:rPr lang="en-US" sz="1400" dirty="0"/>
              <a:t>  FEMALE   A = 7.13e-08 , B = 2.82e-01, C = 2.11e-06. </a:t>
            </a:r>
            <a:r>
              <a:rPr lang="en-US" sz="1400" b="1" dirty="0">
                <a:solidFill>
                  <a:srgbClr val="FF0000"/>
                </a:solidFill>
              </a:rPr>
              <a:t>r2=0.577</a:t>
            </a:r>
          </a:p>
        </p:txBody>
      </p:sp>
      <p:sp>
        <p:nvSpPr>
          <p:cNvPr id="18" name="TextBox 17">
            <a:extLst>
              <a:ext uri="{FF2B5EF4-FFF2-40B4-BE49-F238E27FC236}">
                <a16:creationId xmlns:a16="http://schemas.microsoft.com/office/drawing/2014/main" id="{867B90E0-F1CF-66F6-83CE-E1734875BCCA}"/>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2015</a:t>
            </a:r>
            <a:r>
              <a:rPr lang="en-US" sz="1400" dirty="0"/>
              <a:t>  MALE  A = 3.56e-08 , B = 3.86e-01, C = 1.52e-05,  </a:t>
            </a:r>
            <a:r>
              <a:rPr lang="en-US" sz="1400" b="1" dirty="0">
                <a:solidFill>
                  <a:srgbClr val="FF0000"/>
                </a:solidFill>
              </a:rPr>
              <a:t>r2=0.822</a:t>
            </a:r>
          </a:p>
        </p:txBody>
      </p:sp>
      <p:pic>
        <p:nvPicPr>
          <p:cNvPr id="3" name="Picture 2" descr="A picture containing graphical user interface&#10;&#10;Description automatically generated">
            <a:extLst>
              <a:ext uri="{FF2B5EF4-FFF2-40B4-BE49-F238E27FC236}">
                <a16:creationId xmlns:a16="http://schemas.microsoft.com/office/drawing/2014/main" id="{064AEA61-1DFE-7662-93DA-1B5F70439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8" y="1069393"/>
            <a:ext cx="6071145" cy="5788605"/>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B3962DB1-831F-9D65-5F18-C850C2A1F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389" y="1069394"/>
            <a:ext cx="6071145" cy="5788606"/>
          </a:xfrm>
          <a:prstGeom prst="rect">
            <a:avLst/>
          </a:prstGeom>
        </p:spPr>
      </p:pic>
    </p:spTree>
    <p:extLst>
      <p:ext uri="{BB962C8B-B14F-4D97-AF65-F5344CB8AC3E}">
        <p14:creationId xmlns:p14="http://schemas.microsoft.com/office/powerpoint/2010/main" val="15700074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73233F0-A3F5-1E12-198C-BE1784A80825}"/>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2016</a:t>
            </a:r>
            <a:r>
              <a:rPr lang="en-US" sz="1400" dirty="0"/>
              <a:t>  FEMALE   A = 7.13e-08 , B = 2.82e-01, C = 2.11e-06, </a:t>
            </a:r>
            <a:r>
              <a:rPr lang="en-US" sz="1400" b="1" dirty="0">
                <a:solidFill>
                  <a:srgbClr val="FF0000"/>
                </a:solidFill>
              </a:rPr>
              <a:t>r2=0.537</a:t>
            </a:r>
          </a:p>
        </p:txBody>
      </p:sp>
      <p:sp>
        <p:nvSpPr>
          <p:cNvPr id="21" name="TextBox 20">
            <a:extLst>
              <a:ext uri="{FF2B5EF4-FFF2-40B4-BE49-F238E27FC236}">
                <a16:creationId xmlns:a16="http://schemas.microsoft.com/office/drawing/2014/main" id="{1603558C-BA85-8DAF-AC20-F00C281860CA}"/>
              </a:ext>
            </a:extLst>
          </p:cNvPr>
          <p:cNvSpPr txBox="1"/>
          <p:nvPr/>
        </p:nvSpPr>
        <p:spPr>
          <a:xfrm>
            <a:off x="6517519" y="296562"/>
            <a:ext cx="4735592" cy="307777"/>
          </a:xfrm>
          <a:prstGeom prst="rect">
            <a:avLst/>
          </a:prstGeom>
          <a:noFill/>
        </p:spPr>
        <p:txBody>
          <a:bodyPr wrap="none" rtlCol="0">
            <a:spAutoFit/>
          </a:bodyPr>
          <a:lstStyle/>
          <a:p>
            <a:r>
              <a:rPr lang="en-US" sz="1400" b="1" dirty="0">
                <a:solidFill>
                  <a:srgbClr val="FF0000"/>
                </a:solidFill>
              </a:rPr>
              <a:t>2016</a:t>
            </a:r>
            <a:r>
              <a:rPr lang="en-US" sz="1400" dirty="0"/>
              <a:t>  MALE  A = 3.56e-08 , B = 3.86e-01, C = 1.52e-05, </a:t>
            </a:r>
            <a:r>
              <a:rPr lang="en-US" sz="1400" b="1" dirty="0">
                <a:solidFill>
                  <a:srgbClr val="FF0000"/>
                </a:solidFill>
              </a:rPr>
              <a:t>r2=0.77</a:t>
            </a:r>
          </a:p>
        </p:txBody>
      </p:sp>
      <p:pic>
        <p:nvPicPr>
          <p:cNvPr id="3" name="Picture 2" descr="Diagram&#10;&#10;Description automatically generated">
            <a:extLst>
              <a:ext uri="{FF2B5EF4-FFF2-40B4-BE49-F238E27FC236}">
                <a16:creationId xmlns:a16="http://schemas.microsoft.com/office/drawing/2014/main" id="{975E54B0-747D-63B3-2784-B9D80855E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12" y="1091972"/>
            <a:ext cx="6003341" cy="5960764"/>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7A44A1A7-B41C-278B-0BB8-FB26E601C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6934" y="1091972"/>
            <a:ext cx="6236746" cy="5946500"/>
          </a:xfrm>
          <a:prstGeom prst="rect">
            <a:avLst/>
          </a:prstGeom>
        </p:spPr>
      </p:pic>
    </p:spTree>
    <p:extLst>
      <p:ext uri="{BB962C8B-B14F-4D97-AF65-F5344CB8AC3E}">
        <p14:creationId xmlns:p14="http://schemas.microsoft.com/office/powerpoint/2010/main" val="28994001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E0E1ED4-967D-049D-FA93-F91951B78BFA}"/>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2017</a:t>
            </a:r>
            <a:r>
              <a:rPr lang="en-US" sz="1400" dirty="0"/>
              <a:t>  FEMALE   A = 7.13e-08 , B = 2.82e-01, C = 2.11e-06,  </a:t>
            </a:r>
            <a:r>
              <a:rPr lang="en-US" sz="1400" b="1" dirty="0">
                <a:solidFill>
                  <a:srgbClr val="FF0000"/>
                </a:solidFill>
              </a:rPr>
              <a:t>r2=0.653</a:t>
            </a:r>
          </a:p>
        </p:txBody>
      </p:sp>
      <p:sp>
        <p:nvSpPr>
          <p:cNvPr id="9" name="TextBox 8">
            <a:extLst>
              <a:ext uri="{FF2B5EF4-FFF2-40B4-BE49-F238E27FC236}">
                <a16:creationId xmlns:a16="http://schemas.microsoft.com/office/drawing/2014/main" id="{C953FFC1-A85B-6FD4-6A0E-65D7E45CCCF4}"/>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2017</a:t>
            </a:r>
            <a:r>
              <a:rPr lang="en-US" sz="1400" dirty="0"/>
              <a:t>  MALE  A = 3.56e-08 , B = 3.86e-01, C = 1.52e-05</a:t>
            </a:r>
            <a:r>
              <a:rPr lang="en-US" sz="1400" b="1" dirty="0">
                <a:solidFill>
                  <a:srgbClr val="FF0000"/>
                </a:solidFill>
              </a:rPr>
              <a:t>,  r2=0.813</a:t>
            </a:r>
          </a:p>
        </p:txBody>
      </p:sp>
      <p:pic>
        <p:nvPicPr>
          <p:cNvPr id="3" name="Picture 2" descr="Diagram&#10;&#10;Description automatically generated with medium confidence">
            <a:extLst>
              <a:ext uri="{FF2B5EF4-FFF2-40B4-BE49-F238E27FC236}">
                <a16:creationId xmlns:a16="http://schemas.microsoft.com/office/drawing/2014/main" id="{60BB14B1-C98B-3CEA-263D-52D9604723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01" y="1008830"/>
            <a:ext cx="5561102" cy="5607834"/>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74059C43-4C9F-5C09-4D86-C4D1576EA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474" y="1008830"/>
            <a:ext cx="5881551" cy="5607835"/>
          </a:xfrm>
          <a:prstGeom prst="rect">
            <a:avLst/>
          </a:prstGeom>
        </p:spPr>
      </p:pic>
    </p:spTree>
    <p:extLst>
      <p:ext uri="{BB962C8B-B14F-4D97-AF65-F5344CB8AC3E}">
        <p14:creationId xmlns:p14="http://schemas.microsoft.com/office/powerpoint/2010/main" val="37366331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8376B2-25EB-B933-6704-939C2C3ACE6A}"/>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2018</a:t>
            </a:r>
            <a:r>
              <a:rPr lang="en-US" sz="1400" dirty="0"/>
              <a:t>  FEMALE   A = 7.13e-08 , B = 2.82e-01, C = 2.11e-06</a:t>
            </a:r>
            <a:r>
              <a:rPr lang="en-US" sz="1400" b="1" dirty="0">
                <a:solidFill>
                  <a:srgbClr val="FF0000"/>
                </a:solidFill>
              </a:rPr>
              <a:t>,  r2=0.585</a:t>
            </a:r>
          </a:p>
        </p:txBody>
      </p:sp>
      <p:sp>
        <p:nvSpPr>
          <p:cNvPr id="7" name="TextBox 6">
            <a:extLst>
              <a:ext uri="{FF2B5EF4-FFF2-40B4-BE49-F238E27FC236}">
                <a16:creationId xmlns:a16="http://schemas.microsoft.com/office/drawing/2014/main" id="{8C084C26-D45F-CDFC-0133-B2C082E6A824}"/>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2018</a:t>
            </a:r>
            <a:r>
              <a:rPr lang="en-US" sz="1400" dirty="0"/>
              <a:t>  MALE  A = 3.56e-08 , B = 3.86e-01, C = 1.52e-05,  </a:t>
            </a:r>
            <a:r>
              <a:rPr lang="en-US" sz="1400" b="1" dirty="0">
                <a:solidFill>
                  <a:srgbClr val="FF0000"/>
                </a:solidFill>
              </a:rPr>
              <a:t>r2=0.811</a:t>
            </a:r>
          </a:p>
        </p:txBody>
      </p:sp>
      <p:pic>
        <p:nvPicPr>
          <p:cNvPr id="4" name="Picture 3" descr="A picture containing diagram&#10;&#10;Description automatically generated">
            <a:extLst>
              <a:ext uri="{FF2B5EF4-FFF2-40B4-BE49-F238E27FC236}">
                <a16:creationId xmlns:a16="http://schemas.microsoft.com/office/drawing/2014/main" id="{433B9887-3BE6-E6A4-5A15-BFBF0B7C0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4" y="1181061"/>
            <a:ext cx="5671806" cy="5719468"/>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FDC2CD1E-786D-2C79-3106-EBFF42757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711" y="1181061"/>
            <a:ext cx="5954028" cy="5676939"/>
          </a:xfrm>
          <a:prstGeom prst="rect">
            <a:avLst/>
          </a:prstGeom>
        </p:spPr>
      </p:pic>
    </p:spTree>
    <p:extLst>
      <p:ext uri="{BB962C8B-B14F-4D97-AF65-F5344CB8AC3E}">
        <p14:creationId xmlns:p14="http://schemas.microsoft.com/office/powerpoint/2010/main" val="24899625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8506"/>
            <a:ext cx="10515600" cy="5884651"/>
          </a:xfrm>
        </p:spPr>
        <p:txBody>
          <a:bodyPr>
            <a:normAutofit fontScale="85000" lnSpcReduction="10000"/>
          </a:bodyPr>
          <a:lstStyle/>
          <a:p>
            <a:pPr marL="0" indent="0">
              <a:buNone/>
            </a:pPr>
            <a:r>
              <a:rPr lang="en-US" sz="1800" b="1" dirty="0">
                <a:latin typeface="Arial" panose="020B0604020202020204" pitchFamily="34" charset="0"/>
                <a:cs typeface="Arial" panose="020B0604020202020204" pitchFamily="34" charset="0"/>
              </a:rPr>
              <a:t>Innovative contribution:</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In our analysis we assigned each industry a known integer value. The job categories were sorted based on fatality and injury rates. Our assertion is that this structure, can be proved, that it will not change over time, and that an industry's inherent risk(injury/fatality) is constant. Thereby allowing it to be used as a measure of risk. This measure of injury or fatality risk will be used to calculate an overall probability of fatality or injury over time.</a:t>
            </a:r>
          </a:p>
          <a:p>
            <a:endParaRPr lang="en-US" sz="1800" dirty="0">
              <a:latin typeface="Arial" panose="020B0604020202020204" pitchFamily="34" charset="0"/>
              <a:cs typeface="Arial" panose="020B0604020202020204" pitchFamily="34" charset="0"/>
            </a:endParaRPr>
          </a:p>
          <a:p>
            <a:r>
              <a:rPr lang="en-US" sz="1800" dirty="0"/>
              <a:t>A nonlinear regression for the data collected will be performed. All regressions will yield three values A,B,C which fit the following equation:</a:t>
            </a:r>
          </a:p>
          <a:p>
            <a:endParaRPr lang="en-US" sz="1800" dirty="0"/>
          </a:p>
          <a:p>
            <a:pPr marL="0" indent="0">
              <a:buNone/>
            </a:pPr>
            <a:r>
              <a:rPr lang="en-US" sz="1800" dirty="0"/>
              <a:t>   </a:t>
            </a:r>
            <a:r>
              <a:rPr lang="en-US" sz="1800" b="1" dirty="0"/>
              <a:t>Probability = A * e</a:t>
            </a:r>
            <a:r>
              <a:rPr lang="en-US" sz="1800" b="1" baseline="30000" dirty="0"/>
              <a:t>(B*X) </a:t>
            </a:r>
            <a:r>
              <a:rPr lang="en-US" sz="1800" b="1" dirty="0"/>
              <a:t>+ C</a:t>
            </a:r>
          </a:p>
          <a:p>
            <a:pPr marL="0" indent="0">
              <a:buNone/>
            </a:pPr>
            <a:endParaRPr lang="en-US" sz="1800" dirty="0"/>
          </a:p>
          <a:p>
            <a:pPr marL="0" indent="0">
              <a:buNone/>
            </a:pPr>
            <a:r>
              <a:rPr lang="en-US" sz="1800" dirty="0"/>
              <a:t>	where X is the integer value selected for a given occupation, and [A|B|C] are coefficients that determine the final equation</a:t>
            </a:r>
          </a:p>
          <a:p>
            <a:pPr marL="0" indent="0">
              <a:buNone/>
            </a:pPr>
            <a:endParaRPr lang="en-US" sz="1800" dirty="0"/>
          </a:p>
          <a:p>
            <a:r>
              <a:rPr lang="en-US" sz="1800" dirty="0"/>
              <a:t>A final predictive model will be created, such that the probability of fatality(PF) or injury(PI) can be predicted based on the following variables: occupation, gender, age, race, and length of service.  </a:t>
            </a:r>
          </a:p>
          <a:p>
            <a:pPr marL="0" indent="0">
              <a:buNone/>
            </a:pPr>
            <a:endParaRPr lang="en-US" sz="1900" dirty="0">
              <a:latin typeface="Courier New" panose="02070309020205020404" pitchFamily="49" charset="0"/>
              <a:cs typeface="Courier New" panose="02070309020205020404" pitchFamily="49" charset="0"/>
            </a:endParaRPr>
          </a:p>
          <a:p>
            <a:pPr marL="0" indent="0">
              <a:buNone/>
            </a:pPr>
            <a:r>
              <a:rPr lang="en-US" sz="1900"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P</a:t>
            </a:r>
            <a:r>
              <a:rPr lang="en-US" sz="1900" b="1" baseline="-25000" dirty="0" err="1">
                <a:latin typeface="Courier New" panose="02070309020205020404" pitchFamily="49" charset="0"/>
                <a:cs typeface="Courier New" panose="02070309020205020404" pitchFamily="49" charset="0"/>
              </a:rPr>
              <a:t>fatality</a:t>
            </a:r>
            <a:r>
              <a:rPr lang="en-US" sz="1900" b="1" dirty="0">
                <a:latin typeface="Courier New" panose="02070309020205020404" pitchFamily="49" charset="0"/>
                <a:cs typeface="Courier New" panose="02070309020205020404" pitchFamily="49" charset="0"/>
              </a:rPr>
              <a:t> = PF </a:t>
            </a:r>
            <a:r>
              <a:rPr lang="en-US" sz="1900" b="1" baseline="-25000" dirty="0">
                <a:latin typeface="Courier New" panose="02070309020205020404" pitchFamily="49" charset="0"/>
                <a:cs typeface="Courier New" panose="02070309020205020404" pitchFamily="49" charset="0"/>
              </a:rPr>
              <a:t>gender</a:t>
            </a:r>
            <a:r>
              <a:rPr lang="en-US" sz="1900" b="1" dirty="0">
                <a:latin typeface="Courier New" panose="02070309020205020404" pitchFamily="49" charset="0"/>
                <a:cs typeface="Courier New" panose="02070309020205020404" pitchFamily="49" charset="0"/>
              </a:rPr>
              <a:t> (occupation) * PF </a:t>
            </a:r>
            <a:r>
              <a:rPr lang="en-US" sz="1900" b="1" baseline="-25000" dirty="0">
                <a:latin typeface="Courier New" panose="02070309020205020404" pitchFamily="49" charset="0"/>
                <a:cs typeface="Courier New" panose="02070309020205020404" pitchFamily="49" charset="0"/>
              </a:rPr>
              <a:t>age</a:t>
            </a:r>
            <a:r>
              <a:rPr lang="en-US" sz="1900" b="1" dirty="0">
                <a:latin typeface="Courier New" panose="02070309020205020404" pitchFamily="49" charset="0"/>
                <a:cs typeface="Courier New" panose="02070309020205020404" pitchFamily="49" charset="0"/>
              </a:rPr>
              <a:t> (occupation) * PF </a:t>
            </a:r>
            <a:r>
              <a:rPr lang="en-US" sz="1900" b="1" baseline="-25000" dirty="0">
                <a:latin typeface="Courier New" panose="02070309020205020404" pitchFamily="49" charset="0"/>
                <a:cs typeface="Courier New" panose="02070309020205020404" pitchFamily="49" charset="0"/>
              </a:rPr>
              <a:t>race</a:t>
            </a:r>
            <a:r>
              <a:rPr lang="en-US" sz="1900" b="1" dirty="0">
                <a:latin typeface="Courier New" panose="02070309020205020404" pitchFamily="49" charset="0"/>
                <a:cs typeface="Courier New" panose="02070309020205020404" pitchFamily="49" charset="0"/>
              </a:rPr>
              <a:t> (occupation)</a:t>
            </a:r>
          </a:p>
          <a:p>
            <a:pPr marL="0" indent="0">
              <a:buNone/>
            </a:pPr>
            <a:r>
              <a:rPr lang="en-US" sz="1900" b="1"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P</a:t>
            </a:r>
            <a:r>
              <a:rPr lang="en-US" sz="1900" b="1" baseline="-25000" dirty="0" err="1">
                <a:latin typeface="Courier New" panose="02070309020205020404" pitchFamily="49" charset="0"/>
                <a:cs typeface="Courier New" panose="02070309020205020404" pitchFamily="49" charset="0"/>
              </a:rPr>
              <a:t>injury</a:t>
            </a:r>
            <a:r>
              <a:rPr lang="en-US" sz="1900" b="1" dirty="0">
                <a:latin typeface="Courier New" panose="02070309020205020404" pitchFamily="49" charset="0"/>
                <a:cs typeface="Courier New" panose="02070309020205020404" pitchFamily="49" charset="0"/>
              </a:rPr>
              <a:t>  = PI </a:t>
            </a:r>
            <a:r>
              <a:rPr lang="en-US" sz="1900" b="1" baseline="-25000" dirty="0">
                <a:latin typeface="Courier New" panose="02070309020205020404" pitchFamily="49" charset="0"/>
                <a:cs typeface="Courier New" panose="02070309020205020404" pitchFamily="49" charset="0"/>
              </a:rPr>
              <a:t>gender</a:t>
            </a:r>
            <a:r>
              <a:rPr lang="en-US" sz="1900" b="1" dirty="0">
                <a:latin typeface="Courier New" panose="02070309020205020404" pitchFamily="49" charset="0"/>
                <a:cs typeface="Courier New" panose="02070309020205020404" pitchFamily="49" charset="0"/>
              </a:rPr>
              <a:t> (occupation) * PI </a:t>
            </a:r>
            <a:r>
              <a:rPr lang="en-US" sz="1900" b="1" baseline="-25000" dirty="0">
                <a:latin typeface="Courier New" panose="02070309020205020404" pitchFamily="49" charset="0"/>
                <a:cs typeface="Courier New" panose="02070309020205020404" pitchFamily="49" charset="0"/>
              </a:rPr>
              <a:t>age</a:t>
            </a:r>
            <a:r>
              <a:rPr lang="en-US" sz="1900" b="1" dirty="0">
                <a:latin typeface="Courier New" panose="02070309020205020404" pitchFamily="49" charset="0"/>
                <a:cs typeface="Courier New" panose="02070309020205020404" pitchFamily="49" charset="0"/>
              </a:rPr>
              <a:t> (occupation) * PI </a:t>
            </a:r>
            <a:r>
              <a:rPr lang="en-US" sz="1900" b="1" baseline="-25000" dirty="0">
                <a:latin typeface="Courier New" panose="02070309020205020404" pitchFamily="49" charset="0"/>
                <a:cs typeface="Courier New" panose="02070309020205020404" pitchFamily="49" charset="0"/>
              </a:rPr>
              <a:t>race</a:t>
            </a:r>
            <a:r>
              <a:rPr lang="en-US" sz="1900" b="1" dirty="0">
                <a:latin typeface="Courier New" panose="02070309020205020404" pitchFamily="49" charset="0"/>
                <a:cs typeface="Courier New" panose="02070309020205020404" pitchFamily="49" charset="0"/>
              </a:rPr>
              <a:t> (occupation)</a:t>
            </a:r>
          </a:p>
          <a:p>
            <a:pPr marL="0" indent="0">
              <a:buNone/>
            </a:pPr>
            <a:endParaRPr lang="en-US" sz="1800" dirty="0"/>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1373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3134" y="773083"/>
            <a:ext cx="2976777" cy="1569660"/>
          </a:xfrm>
          <a:prstGeom prst="rect">
            <a:avLst/>
          </a:prstGeom>
          <a:noFill/>
        </p:spPr>
        <p:txBody>
          <a:bodyPr wrap="none" rtlCol="0">
            <a:spAutoFit/>
          </a:bodyPr>
          <a:lstStyle/>
          <a:p>
            <a:r>
              <a:rPr lang="en-US" sz="4800" b="1" dirty="0"/>
              <a:t>BOX PLOTS</a:t>
            </a:r>
          </a:p>
          <a:p>
            <a:pPr algn="ctr"/>
            <a:r>
              <a:rPr lang="en-US" sz="4800" b="1" dirty="0"/>
              <a:t>F_GENDER</a:t>
            </a:r>
          </a:p>
        </p:txBody>
      </p:sp>
      <p:sp>
        <p:nvSpPr>
          <p:cNvPr id="2" name="TextBox 1"/>
          <p:cNvSpPr txBox="1"/>
          <p:nvPr/>
        </p:nvSpPr>
        <p:spPr>
          <a:xfrm>
            <a:off x="1188720" y="3341717"/>
            <a:ext cx="9968113" cy="1477328"/>
          </a:xfrm>
          <a:prstGeom prst="rect">
            <a:avLst/>
          </a:prstGeom>
          <a:noFill/>
        </p:spPr>
        <p:txBody>
          <a:bodyPr wrap="none" rtlCol="0">
            <a:spAutoFit/>
          </a:bodyPr>
          <a:lstStyle/>
          <a:p>
            <a:r>
              <a:rPr lang="en-US" dirty="0" smtClean="0"/>
              <a:t>Note: </a:t>
            </a:r>
          </a:p>
          <a:p>
            <a:endParaRPr lang="en-US" dirty="0"/>
          </a:p>
          <a:p>
            <a:r>
              <a:rPr lang="en-US" dirty="0" smtClean="0"/>
              <a:t>The following section uses boxplots along with a R squared correlation result, in order to demonstrate </a:t>
            </a:r>
          </a:p>
          <a:p>
            <a:r>
              <a:rPr lang="en-US" dirty="0"/>
              <a:t>t</a:t>
            </a:r>
            <a:r>
              <a:rPr lang="en-US" dirty="0" smtClean="0"/>
              <a:t>he same analysis however with fewer plots. All of the plots have been captured and are available in the </a:t>
            </a:r>
          </a:p>
          <a:p>
            <a:r>
              <a:rPr lang="en-US" dirty="0" smtClean="0"/>
              <a:t>GITHUB</a:t>
            </a:r>
            <a:r>
              <a:rPr lang="en-US" dirty="0"/>
              <a:t> r</a:t>
            </a:r>
            <a:r>
              <a:rPr lang="en-US" dirty="0" smtClean="0"/>
              <a:t>epository, however the amount of plots would overwhelm this presentation, if included.</a:t>
            </a:r>
          </a:p>
        </p:txBody>
      </p:sp>
    </p:spTree>
    <p:extLst>
      <p:ext uri="{BB962C8B-B14F-4D97-AF65-F5344CB8AC3E}">
        <p14:creationId xmlns:p14="http://schemas.microsoft.com/office/powerpoint/2010/main" val="34341656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29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0173" y="64005"/>
            <a:ext cx="2450597" cy="2340869"/>
          </a:xfrm>
          <a:prstGeom prst="rect">
            <a:avLst/>
          </a:prstGeom>
        </p:spPr>
      </p:pic>
    </p:spTree>
    <p:extLst>
      <p:ext uri="{BB962C8B-B14F-4D97-AF65-F5344CB8AC3E}">
        <p14:creationId xmlns:p14="http://schemas.microsoft.com/office/powerpoint/2010/main" val="15327779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85"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7868" y="33252"/>
            <a:ext cx="2395733" cy="2340869"/>
          </a:xfrm>
          <a:prstGeom prst="rect">
            <a:avLst/>
          </a:prstGeom>
        </p:spPr>
      </p:pic>
    </p:spTree>
    <p:extLst>
      <p:ext uri="{BB962C8B-B14F-4D97-AF65-F5344CB8AC3E}">
        <p14:creationId xmlns:p14="http://schemas.microsoft.com/office/powerpoint/2010/main" val="27052571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1569660"/>
          </a:xfrm>
          <a:prstGeom prst="rect">
            <a:avLst/>
          </a:prstGeom>
          <a:noFill/>
        </p:spPr>
        <p:txBody>
          <a:bodyPr wrap="none" rtlCol="0">
            <a:spAutoFit/>
          </a:bodyPr>
          <a:lstStyle/>
          <a:p>
            <a:r>
              <a:rPr lang="en-US" sz="4800" b="1" dirty="0"/>
              <a:t>BOX PLOTS</a:t>
            </a:r>
          </a:p>
          <a:p>
            <a:pPr algn="ctr"/>
            <a:r>
              <a:rPr lang="en-US" sz="4800" b="1" dirty="0"/>
              <a:t>F_AGE</a:t>
            </a:r>
          </a:p>
        </p:txBody>
      </p:sp>
    </p:spTree>
    <p:extLst>
      <p:ext uri="{BB962C8B-B14F-4D97-AF65-F5344CB8AC3E}">
        <p14:creationId xmlns:p14="http://schemas.microsoft.com/office/powerpoint/2010/main" val="15418907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496"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753" y="0"/>
            <a:ext cx="2432309" cy="2340869"/>
          </a:xfrm>
          <a:prstGeom prst="rect">
            <a:avLst/>
          </a:prstGeom>
        </p:spPr>
      </p:pic>
    </p:spTree>
    <p:extLst>
      <p:ext uri="{BB962C8B-B14F-4D97-AF65-F5344CB8AC3E}">
        <p14:creationId xmlns:p14="http://schemas.microsoft.com/office/powerpoint/2010/main" val="39479025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306"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3189" y="0"/>
            <a:ext cx="2432309" cy="2340869"/>
          </a:xfrm>
          <a:prstGeom prst="rect">
            <a:avLst/>
          </a:prstGeom>
        </p:spPr>
      </p:pic>
    </p:spTree>
    <p:extLst>
      <p:ext uri="{BB962C8B-B14F-4D97-AF65-F5344CB8AC3E}">
        <p14:creationId xmlns:p14="http://schemas.microsoft.com/office/powerpoint/2010/main" val="24250070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87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753" y="0"/>
            <a:ext cx="2432309" cy="2340869"/>
          </a:xfrm>
          <a:prstGeom prst="rect">
            <a:avLst/>
          </a:prstGeom>
        </p:spPr>
      </p:pic>
    </p:spTree>
    <p:extLst>
      <p:ext uri="{BB962C8B-B14F-4D97-AF65-F5344CB8AC3E}">
        <p14:creationId xmlns:p14="http://schemas.microsoft.com/office/powerpoint/2010/main" val="34025357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808"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6691" y="64004"/>
            <a:ext cx="2450597" cy="2340869"/>
          </a:xfrm>
          <a:prstGeom prst="rect">
            <a:avLst/>
          </a:prstGeom>
        </p:spPr>
      </p:pic>
    </p:spTree>
    <p:extLst>
      <p:ext uri="{BB962C8B-B14F-4D97-AF65-F5344CB8AC3E}">
        <p14:creationId xmlns:p14="http://schemas.microsoft.com/office/powerpoint/2010/main" val="27822028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794"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3677" y="0"/>
            <a:ext cx="2432309" cy="2340869"/>
          </a:xfrm>
          <a:prstGeom prst="rect">
            <a:avLst/>
          </a:prstGeom>
        </p:spPr>
      </p:pic>
    </p:spTree>
    <p:extLst>
      <p:ext uri="{BB962C8B-B14F-4D97-AF65-F5344CB8AC3E}">
        <p14:creationId xmlns:p14="http://schemas.microsoft.com/office/powerpoint/2010/main" val="12320449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056" y="0"/>
            <a:ext cx="6871883"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9939" y="0"/>
            <a:ext cx="2359157" cy="2340869"/>
          </a:xfrm>
          <a:prstGeom prst="rect">
            <a:avLst/>
          </a:prstGeom>
        </p:spPr>
      </p:pic>
    </p:spTree>
    <p:extLst>
      <p:ext uri="{BB962C8B-B14F-4D97-AF65-F5344CB8AC3E}">
        <p14:creationId xmlns:p14="http://schemas.microsoft.com/office/powerpoint/2010/main" val="31818705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537028" y="3780056"/>
            <a:ext cx="11350171" cy="2379406"/>
          </a:xfrm>
          <a:prstGeom prst="rect">
            <a:avLst/>
          </a:prstGeom>
          <a:ln>
            <a:solidFill>
              <a:schemeClr val="tx1"/>
            </a:solidFill>
            <a:extLst>
              <a:ext uri="{C807C97D-BFC1-408E-A445-0C87EB9F89A2}">
                <ask:lineSketchStyleProps xmlns="" xmlns:ask="http://schemas.microsoft.com/office/drawing/2018/sketchyshapes" sd="1414897257">
                  <a:custGeom>
                    <a:avLst/>
                    <a:gdLst>
                      <a:gd name="connsiteX0" fmla="*/ 0 w 11350171"/>
                      <a:gd name="connsiteY0" fmla="*/ 0 h 2379406"/>
                      <a:gd name="connsiteX1" fmla="*/ 11350171 w 11350171"/>
                      <a:gd name="connsiteY1" fmla="*/ 0 h 2379406"/>
                      <a:gd name="connsiteX2" fmla="*/ 11350171 w 11350171"/>
                      <a:gd name="connsiteY2" fmla="*/ 2379406 h 2379406"/>
                      <a:gd name="connsiteX3" fmla="*/ 0 w 11350171"/>
                      <a:gd name="connsiteY3" fmla="*/ 2379406 h 2379406"/>
                      <a:gd name="connsiteX4" fmla="*/ 0 w 11350171"/>
                      <a:gd name="connsiteY4" fmla="*/ 0 h 2379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171" h="2379406" fill="none" extrusionOk="0">
                        <a:moveTo>
                          <a:pt x="0" y="0"/>
                        </a:moveTo>
                        <a:cubicBezTo>
                          <a:pt x="2868456" y="145639"/>
                          <a:pt x="8806270" y="-94922"/>
                          <a:pt x="11350171" y="0"/>
                        </a:cubicBezTo>
                        <a:cubicBezTo>
                          <a:pt x="11334251" y="552989"/>
                          <a:pt x="11216706" y="1737305"/>
                          <a:pt x="11350171" y="2379406"/>
                        </a:cubicBezTo>
                        <a:cubicBezTo>
                          <a:pt x="7672891" y="2318980"/>
                          <a:pt x="1210525" y="2396186"/>
                          <a:pt x="0" y="2379406"/>
                        </a:cubicBezTo>
                        <a:cubicBezTo>
                          <a:pt x="-2672" y="1671571"/>
                          <a:pt x="-111689" y="431924"/>
                          <a:pt x="0" y="0"/>
                        </a:cubicBezTo>
                        <a:close/>
                      </a:path>
                      <a:path w="11350171" h="2379406" stroke="0" extrusionOk="0">
                        <a:moveTo>
                          <a:pt x="0" y="0"/>
                        </a:moveTo>
                        <a:cubicBezTo>
                          <a:pt x="3314015" y="102593"/>
                          <a:pt x="9044969" y="102327"/>
                          <a:pt x="11350171" y="0"/>
                        </a:cubicBezTo>
                        <a:cubicBezTo>
                          <a:pt x="11385857" y="749061"/>
                          <a:pt x="11220114" y="2072873"/>
                          <a:pt x="11350171" y="2379406"/>
                        </a:cubicBezTo>
                        <a:cubicBezTo>
                          <a:pt x="9384540" y="2366541"/>
                          <a:pt x="2598976" y="2505492"/>
                          <a:pt x="0" y="2379406"/>
                        </a:cubicBezTo>
                        <a:cubicBezTo>
                          <a:pt x="-91385" y="1959336"/>
                          <a:pt x="121373" y="1004374"/>
                          <a:pt x="0" y="0"/>
                        </a:cubicBezTo>
                        <a:close/>
                      </a:path>
                    </a:pathLst>
                  </a:custGeom>
                  <ask:type>
                    <ask:lineSketchNone/>
                  </ask:type>
                </ask:lineSketchStyleProps>
              </a:ext>
            </a:extLs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Arial" panose="020B0604020202020204" pitchFamily="34" charset="0"/>
                <a:cs typeface="Arial" panose="020B0604020202020204" pitchFamily="34" charset="0"/>
              </a:rPr>
              <a:t>Aim 2: </a:t>
            </a:r>
            <a:r>
              <a:rPr lang="en-US" sz="1800" b="1" u="sng" dirty="0">
                <a:latin typeface="Arial" panose="020B0604020202020204" pitchFamily="34" charset="0"/>
                <a:cs typeface="Arial" panose="020B0604020202020204" pitchFamily="34" charset="0"/>
              </a:rPr>
              <a:t>(Risk Perception)</a:t>
            </a:r>
            <a:endParaRPr lang="en-US" sz="1800" b="1" dirty="0">
              <a:latin typeface="Arial" panose="020B0604020202020204" pitchFamily="34" charset="0"/>
              <a:cs typeface="Arial" panose="020B0604020202020204" pitchFamily="34" charset="0"/>
            </a:endParaRPr>
          </a:p>
          <a:p>
            <a:pPr marL="623888" indent="-623888" defTabSz="628650">
              <a:buNone/>
            </a:pPr>
            <a:r>
              <a:rPr lang="en-US" sz="1800" dirty="0">
                <a:latin typeface="Arial" panose="020B0604020202020204" pitchFamily="34" charset="0"/>
                <a:cs typeface="Arial" panose="020B0604020202020204" pitchFamily="34" charset="0"/>
              </a:rPr>
              <a:t>To examine </a:t>
            </a:r>
            <a:r>
              <a:rPr lang="en-US" sz="1800" b="1" dirty="0">
                <a:latin typeface="Arial" panose="020B0604020202020204" pitchFamily="34" charset="0"/>
                <a:cs typeface="Arial" panose="020B0604020202020204" pitchFamily="34" charset="0"/>
              </a:rPr>
              <a:t>the correlation of injury on fatalities and fatalities on injuries.  Is this due to a risk perception or just part on an inherent effect.</a:t>
            </a:r>
          </a:p>
          <a:p>
            <a:pPr marL="0" indent="0">
              <a:buFont typeface="Arial" panose="020B0604020202020204" pitchFamily="34" charset="0"/>
              <a:buNone/>
            </a:pPr>
            <a:endParaRPr lang="en-US" sz="1800"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800" dirty="0">
                <a:latin typeface="Arial" panose="020B0604020202020204" pitchFamily="34" charset="0"/>
                <a:cs typeface="Arial" panose="020B0604020202020204" pitchFamily="34" charset="0"/>
              </a:rPr>
              <a:t>Will evaluate:  </a:t>
            </a:r>
          </a:p>
          <a:p>
            <a:pPr>
              <a:buFont typeface="Wingdings" panose="05000000000000000000" pitchFamily="2" charset="2"/>
              <a:buChar char="à"/>
            </a:pPr>
            <a:r>
              <a:rPr lang="en-US" sz="1600" dirty="0">
                <a:latin typeface="Arial" panose="020B0604020202020204" pitchFamily="34" charset="0"/>
                <a:cs typeface="Arial" panose="020B0604020202020204" pitchFamily="34" charset="0"/>
              </a:rPr>
              <a:t>if there is a correlation between occupational injuries and fatalities given any type of occupation.</a:t>
            </a:r>
          </a:p>
          <a:p>
            <a:pPr marL="625475" indent="-625475">
              <a:buFont typeface="Arial" panose="020B0604020202020204" pitchFamily="34" charset="0"/>
              <a:buNone/>
            </a:pPr>
            <a:endParaRPr lang="en-US" sz="1800" b="1"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Specific Aims </a:t>
            </a:r>
          </a:p>
        </p:txBody>
      </p:sp>
      <p:sp>
        <p:nvSpPr>
          <p:cNvPr id="8" name="Content Placeholder 2">
            <a:extLst>
              <a:ext uri="{FF2B5EF4-FFF2-40B4-BE49-F238E27FC236}">
                <a16:creationId xmlns:a16="http://schemas.microsoft.com/office/drawing/2014/main" id="{70FAEBE0-BD4F-4ED5-AA7F-1A90D9A759BE}"/>
              </a:ext>
            </a:extLst>
          </p:cNvPr>
          <p:cNvSpPr txBox="1">
            <a:spLocks/>
          </p:cNvSpPr>
          <p:nvPr/>
        </p:nvSpPr>
        <p:spPr>
          <a:xfrm>
            <a:off x="537028" y="828921"/>
            <a:ext cx="11350171" cy="2492877"/>
          </a:xfrm>
          <a:prstGeom prst="rect">
            <a:avLst/>
          </a:prstGeom>
          <a:ln>
            <a:solidFill>
              <a:schemeClr val="tx1"/>
            </a:solidFill>
            <a:extLst>
              <a:ext uri="{C807C97D-BFC1-408E-A445-0C87EB9F89A2}">
                <ask:lineSketchStyleProps xmlns="" xmlns:ask="http://schemas.microsoft.com/office/drawing/2018/sketchyshapes" sd="2680392773">
                  <a:custGeom>
                    <a:avLst/>
                    <a:gdLst>
                      <a:gd name="connsiteX0" fmla="*/ 0 w 11242017"/>
                      <a:gd name="connsiteY0" fmla="*/ 0 h 2492877"/>
                      <a:gd name="connsiteX1" fmla="*/ 11242017 w 11242017"/>
                      <a:gd name="connsiteY1" fmla="*/ 0 h 2492877"/>
                      <a:gd name="connsiteX2" fmla="*/ 11242017 w 11242017"/>
                      <a:gd name="connsiteY2" fmla="*/ 2492877 h 2492877"/>
                      <a:gd name="connsiteX3" fmla="*/ 0 w 11242017"/>
                      <a:gd name="connsiteY3" fmla="*/ 2492877 h 2492877"/>
                      <a:gd name="connsiteX4" fmla="*/ 0 w 11242017"/>
                      <a:gd name="connsiteY4" fmla="*/ 0 h 2492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017" h="2492877" fill="none" extrusionOk="0">
                        <a:moveTo>
                          <a:pt x="0" y="0"/>
                        </a:moveTo>
                        <a:cubicBezTo>
                          <a:pt x="2595587" y="82668"/>
                          <a:pt x="8468215" y="-122310"/>
                          <a:pt x="11242017" y="0"/>
                        </a:cubicBezTo>
                        <a:cubicBezTo>
                          <a:pt x="11301281" y="492680"/>
                          <a:pt x="11187023" y="1259566"/>
                          <a:pt x="11242017" y="2492877"/>
                        </a:cubicBezTo>
                        <a:cubicBezTo>
                          <a:pt x="8714440" y="2609132"/>
                          <a:pt x="2493908" y="2437793"/>
                          <a:pt x="0" y="2492877"/>
                        </a:cubicBezTo>
                        <a:cubicBezTo>
                          <a:pt x="-92912" y="1728984"/>
                          <a:pt x="-140985" y="727719"/>
                          <a:pt x="0" y="0"/>
                        </a:cubicBezTo>
                        <a:close/>
                      </a:path>
                      <a:path w="11242017" h="2492877" stroke="0" extrusionOk="0">
                        <a:moveTo>
                          <a:pt x="0" y="0"/>
                        </a:moveTo>
                        <a:cubicBezTo>
                          <a:pt x="4786642" y="157823"/>
                          <a:pt x="7081476" y="82248"/>
                          <a:pt x="11242017" y="0"/>
                        </a:cubicBezTo>
                        <a:cubicBezTo>
                          <a:pt x="11242923" y="437731"/>
                          <a:pt x="11222202" y="2121349"/>
                          <a:pt x="11242017" y="2492877"/>
                        </a:cubicBezTo>
                        <a:cubicBezTo>
                          <a:pt x="9310686" y="2613453"/>
                          <a:pt x="4974243" y="2341373"/>
                          <a:pt x="0" y="2492877"/>
                        </a:cubicBezTo>
                        <a:cubicBezTo>
                          <a:pt x="117216" y="1732074"/>
                          <a:pt x="-87929" y="839156"/>
                          <a:pt x="0" y="0"/>
                        </a:cubicBezTo>
                        <a:close/>
                      </a:path>
                    </a:pathLst>
                  </a:custGeom>
                  <ask:type>
                    <ask:lineSketchNone/>
                  </ask:type>
                </ask:lineSketchStyleProps>
              </a:ext>
            </a:extLst>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5475" indent="-625475">
              <a:buFont typeface="Arial" panose="020B0604020202020204" pitchFamily="34" charset="0"/>
              <a:buNone/>
            </a:pPr>
            <a:r>
              <a:rPr lang="en-US" sz="1800" b="1" dirty="0">
                <a:latin typeface="Arial" panose="020B0604020202020204" pitchFamily="34" charset="0"/>
                <a:cs typeface="Arial" panose="020B0604020202020204" pitchFamily="34" charset="0"/>
              </a:rPr>
              <a:t>Aim1:  </a:t>
            </a:r>
            <a:r>
              <a:rPr lang="en-US" sz="1800" b="1" u="sng" dirty="0">
                <a:latin typeface="Arial" panose="020B0604020202020204" pitchFamily="34" charset="0"/>
                <a:cs typeface="Arial" panose="020B0604020202020204" pitchFamily="34" charset="0"/>
              </a:rPr>
              <a:t>(Occupational Risk)</a:t>
            </a:r>
            <a:r>
              <a:rPr lang="en-US" sz="1800" b="1" dirty="0">
                <a:latin typeface="Arial" panose="020B0604020202020204" pitchFamily="34" charset="0"/>
                <a:cs typeface="Arial" panose="020B0604020202020204" pitchFamily="34" charset="0"/>
              </a:rPr>
              <a:t> </a:t>
            </a:r>
          </a:p>
          <a:p>
            <a:pPr marL="625475" indent="-625475">
              <a:buFont typeface="Arial" panose="020B0604020202020204" pitchFamily="34" charset="0"/>
              <a:buNone/>
            </a:pPr>
            <a:r>
              <a:rPr lang="en-US" sz="1800" dirty="0">
                <a:latin typeface="Arial" panose="020B0604020202020204" pitchFamily="34" charset="0"/>
                <a:cs typeface="Arial" panose="020B0604020202020204" pitchFamily="34" charset="0"/>
              </a:rPr>
              <a:t>To examine </a:t>
            </a:r>
            <a:r>
              <a:rPr lang="en-US" sz="1800" b="1" dirty="0">
                <a:latin typeface="Arial" panose="020B0604020202020204" pitchFamily="34" charset="0"/>
                <a:cs typeface="Arial" panose="020B0604020202020204" pitchFamily="34" charset="0"/>
              </a:rPr>
              <a:t>the likelihood that occupational risk for a given industry can be predicted by using an equation that calculates a given probability for injury or fatality.</a:t>
            </a:r>
          </a:p>
          <a:p>
            <a:pPr marL="625475" indent="-625475">
              <a:buFont typeface="Arial" panose="020B0604020202020204" pitchFamily="34" charset="0"/>
              <a:buNone/>
            </a:pPr>
            <a:endParaRPr lang="en-US" sz="1800" dirty="0">
              <a:latin typeface="Arial" panose="020B0604020202020204" pitchFamily="34" charset="0"/>
              <a:cs typeface="Arial" panose="020B0604020202020204" pitchFamily="34" charset="0"/>
            </a:endParaRPr>
          </a:p>
          <a:p>
            <a:pPr marL="625475" indent="-625475">
              <a:buFont typeface="Arial" panose="020B0604020202020204" pitchFamily="34" charset="0"/>
              <a:buNone/>
            </a:pPr>
            <a:r>
              <a:rPr lang="en-US" sz="1800" dirty="0">
                <a:latin typeface="Arial" panose="020B0604020202020204" pitchFamily="34" charset="0"/>
                <a:cs typeface="Arial" panose="020B0604020202020204" pitchFamily="34" charset="0"/>
              </a:rPr>
              <a:t>Will evaluate:  </a:t>
            </a:r>
          </a:p>
          <a:p>
            <a:pPr>
              <a:buFont typeface="Wingdings" panose="05000000000000000000" pitchFamily="2" charset="2"/>
              <a:buChar char="à"/>
            </a:pPr>
            <a:r>
              <a:rPr lang="en-US" sz="1600" dirty="0">
                <a:latin typeface="Arial" panose="020B0604020202020204" pitchFamily="34" charset="0"/>
                <a:cs typeface="Arial" panose="020B0604020202020204" pitchFamily="34" charset="0"/>
              </a:rPr>
              <a:t>What the effect of variables such as: Type of occupation, Age, Gender, ands Race has on fatalities and injuries.</a:t>
            </a:r>
          </a:p>
        </p:txBody>
      </p:sp>
    </p:spTree>
    <p:extLst>
      <p:ext uri="{BB962C8B-B14F-4D97-AF65-F5344CB8AC3E}">
        <p14:creationId xmlns:p14="http://schemas.microsoft.com/office/powerpoint/2010/main" val="10814556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10FC2DE1-A888-6A65-2EE5-C7E119A50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533" y="0"/>
            <a:ext cx="6864934" cy="6858000"/>
          </a:xfrm>
          <a:prstGeom prst="rect">
            <a:avLst/>
          </a:prstGeom>
        </p:spPr>
      </p:pic>
    </p:spTree>
    <p:extLst>
      <p:ext uri="{BB962C8B-B14F-4D97-AF65-F5344CB8AC3E}">
        <p14:creationId xmlns:p14="http://schemas.microsoft.com/office/powerpoint/2010/main" val="31830486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1569660"/>
          </a:xfrm>
          <a:prstGeom prst="rect">
            <a:avLst/>
          </a:prstGeom>
          <a:noFill/>
        </p:spPr>
        <p:txBody>
          <a:bodyPr wrap="none" rtlCol="0">
            <a:spAutoFit/>
          </a:bodyPr>
          <a:lstStyle/>
          <a:p>
            <a:r>
              <a:rPr lang="en-US" sz="4800" b="1" dirty="0"/>
              <a:t>BOX PLOTS</a:t>
            </a:r>
          </a:p>
          <a:p>
            <a:pPr algn="ctr"/>
            <a:r>
              <a:rPr lang="en-US" sz="4800" b="1" dirty="0"/>
              <a:t>F_RACE</a:t>
            </a:r>
          </a:p>
        </p:txBody>
      </p:sp>
    </p:spTree>
    <p:extLst>
      <p:ext uri="{BB962C8B-B14F-4D97-AF65-F5344CB8AC3E}">
        <p14:creationId xmlns:p14="http://schemas.microsoft.com/office/powerpoint/2010/main" val="58090183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079" y="0"/>
            <a:ext cx="6864934"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5013" y="16626"/>
            <a:ext cx="2377445" cy="2340869"/>
          </a:xfrm>
          <a:prstGeom prst="rect">
            <a:avLst/>
          </a:prstGeom>
        </p:spPr>
      </p:pic>
    </p:spTree>
    <p:extLst>
      <p:ext uri="{BB962C8B-B14F-4D97-AF65-F5344CB8AC3E}">
        <p14:creationId xmlns:p14="http://schemas.microsoft.com/office/powerpoint/2010/main" val="21171177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333" y="0"/>
            <a:ext cx="6864934"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1267" y="39066"/>
            <a:ext cx="2322581" cy="2340869"/>
          </a:xfrm>
          <a:prstGeom prst="rect">
            <a:avLst/>
          </a:prstGeom>
        </p:spPr>
      </p:pic>
    </p:spTree>
    <p:extLst>
      <p:ext uri="{BB962C8B-B14F-4D97-AF65-F5344CB8AC3E}">
        <p14:creationId xmlns:p14="http://schemas.microsoft.com/office/powerpoint/2010/main" val="2392881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047"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2930" y="22440"/>
            <a:ext cx="2322581" cy="2340869"/>
          </a:xfrm>
          <a:prstGeom prst="rect">
            <a:avLst/>
          </a:prstGeom>
        </p:spPr>
      </p:pic>
    </p:spTree>
    <p:extLst>
      <p:ext uri="{BB962C8B-B14F-4D97-AF65-F5344CB8AC3E}">
        <p14:creationId xmlns:p14="http://schemas.microsoft.com/office/powerpoint/2010/main" val="26405816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294"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3177" y="22437"/>
            <a:ext cx="2505461" cy="2340869"/>
          </a:xfrm>
          <a:prstGeom prst="rect">
            <a:avLst/>
          </a:prstGeom>
        </p:spPr>
      </p:pic>
    </p:spTree>
    <p:extLst>
      <p:ext uri="{BB962C8B-B14F-4D97-AF65-F5344CB8AC3E}">
        <p14:creationId xmlns:p14="http://schemas.microsoft.com/office/powerpoint/2010/main" val="2987896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3326552" cy="2308324"/>
          </a:xfrm>
          <a:prstGeom prst="rect">
            <a:avLst/>
          </a:prstGeom>
          <a:noFill/>
        </p:spPr>
        <p:txBody>
          <a:bodyPr wrap="none" rtlCol="0">
            <a:spAutoFit/>
          </a:bodyPr>
          <a:lstStyle/>
          <a:p>
            <a:r>
              <a:rPr lang="en-US" sz="4800" b="1" dirty="0"/>
              <a:t>BOX PLOTS</a:t>
            </a:r>
          </a:p>
          <a:p>
            <a:pPr algn="ctr"/>
            <a:r>
              <a:rPr lang="en-US" sz="4800" b="1" dirty="0"/>
              <a:t>NF_GENDER</a:t>
            </a:r>
          </a:p>
          <a:p>
            <a:pPr algn="ctr"/>
            <a:r>
              <a:rPr lang="en-US" sz="4800" b="1" dirty="0"/>
              <a:t>(injuries)</a:t>
            </a:r>
          </a:p>
        </p:txBody>
      </p:sp>
    </p:spTree>
    <p:extLst>
      <p:ext uri="{BB962C8B-B14F-4D97-AF65-F5344CB8AC3E}">
        <p14:creationId xmlns:p14="http://schemas.microsoft.com/office/powerpoint/2010/main" val="30037623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757" y="0"/>
            <a:ext cx="685107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830" y="33252"/>
            <a:ext cx="2560325" cy="2340869"/>
          </a:xfrm>
          <a:prstGeom prst="rect">
            <a:avLst/>
          </a:prstGeom>
        </p:spPr>
      </p:pic>
    </p:spTree>
    <p:extLst>
      <p:ext uri="{BB962C8B-B14F-4D97-AF65-F5344CB8AC3E}">
        <p14:creationId xmlns:p14="http://schemas.microsoft.com/office/powerpoint/2010/main" val="120204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638" y="0"/>
            <a:ext cx="685107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6842" y="39066"/>
            <a:ext cx="2487173" cy="2340869"/>
          </a:xfrm>
          <a:prstGeom prst="rect">
            <a:avLst/>
          </a:prstGeom>
        </p:spPr>
      </p:pic>
    </p:spTree>
    <p:extLst>
      <p:ext uri="{BB962C8B-B14F-4D97-AF65-F5344CB8AC3E}">
        <p14:creationId xmlns:p14="http://schemas.microsoft.com/office/powerpoint/2010/main" val="15765835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2308324"/>
          </a:xfrm>
          <a:prstGeom prst="rect">
            <a:avLst/>
          </a:prstGeom>
          <a:noFill/>
        </p:spPr>
        <p:txBody>
          <a:bodyPr wrap="none" rtlCol="0">
            <a:spAutoFit/>
          </a:bodyPr>
          <a:lstStyle/>
          <a:p>
            <a:r>
              <a:rPr lang="en-US" sz="4800" b="1" dirty="0"/>
              <a:t>BOX PLOTS</a:t>
            </a:r>
          </a:p>
          <a:p>
            <a:pPr algn="ctr"/>
            <a:r>
              <a:rPr lang="en-US" sz="4800" b="1" dirty="0"/>
              <a:t>NF_AGE</a:t>
            </a:r>
          </a:p>
          <a:p>
            <a:pPr algn="ctr"/>
            <a:r>
              <a:rPr lang="en-US" sz="4800" b="1" dirty="0"/>
              <a:t>(injuries)</a:t>
            </a:r>
          </a:p>
        </p:txBody>
      </p:sp>
    </p:spTree>
    <p:extLst>
      <p:ext uri="{BB962C8B-B14F-4D97-AF65-F5344CB8AC3E}">
        <p14:creationId xmlns:p14="http://schemas.microsoft.com/office/powerpoint/2010/main" val="463272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B22B33-8E43-0679-E81B-3C3685EA24A4}"/>
              </a:ext>
            </a:extLst>
          </p:cNvPr>
          <p:cNvSpPr txBox="1">
            <a:spLocks/>
          </p:cNvSpPr>
          <p:nvPr/>
        </p:nvSpPr>
        <p:spPr>
          <a:xfrm>
            <a:off x="573314" y="17364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Normalization</a:t>
            </a:r>
          </a:p>
        </p:txBody>
      </p:sp>
      <p:sp>
        <p:nvSpPr>
          <p:cNvPr id="5" name="Content Placeholder 2">
            <a:extLst>
              <a:ext uri="{FF2B5EF4-FFF2-40B4-BE49-F238E27FC236}">
                <a16:creationId xmlns:a16="http://schemas.microsoft.com/office/drawing/2014/main" id="{18EEF547-5990-FBF9-3DEF-295821AE6C48}"/>
              </a:ext>
            </a:extLst>
          </p:cNvPr>
          <p:cNvSpPr>
            <a:spLocks noGrp="1"/>
          </p:cNvSpPr>
          <p:nvPr>
            <p:ph idx="1"/>
          </p:nvPr>
        </p:nvSpPr>
        <p:spPr>
          <a:xfrm>
            <a:off x="510574" y="700391"/>
            <a:ext cx="11117942" cy="6033896"/>
          </a:xfrm>
        </p:spPr>
        <p:txBody>
          <a:bodyPr>
            <a:noAutofit/>
          </a:bodyPr>
          <a:lstStyle/>
          <a:p>
            <a:r>
              <a:rPr lang="en-US" sz="1800" dirty="0">
                <a:latin typeface="Arial" panose="020B0604020202020204" pitchFamily="34" charset="0"/>
                <a:cs typeface="Arial" panose="020B0604020202020204" pitchFamily="34" charset="0"/>
              </a:rPr>
              <a:t>The US Department of Labor Bureau of Labor Statistics collects industry events for nonfatal injuries and fatal injuries as well.  However, it does not collect the total number of outstanding contributors. </a:t>
            </a:r>
          </a:p>
          <a:p>
            <a:pPr marL="0" indent="0">
              <a:buNone/>
            </a:pPr>
            <a:endParaRPr lang="en-US" sz="18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rPr>
              <a:t>F</a:t>
            </a:r>
            <a:r>
              <a:rPr lang="en-US" sz="1600" dirty="0">
                <a:latin typeface="Arial" panose="020B0604020202020204" pitchFamily="34" charset="0"/>
                <a:cs typeface="Arial" panose="020B0604020202020204" pitchFamily="34" charset="0"/>
              </a:rPr>
              <a:t>or example, an industry may not have the same distribution of males or females, so in order to obtain an incident rate per gender this total would be needed.</a:t>
            </a:r>
          </a:p>
          <a:p>
            <a:pPr lvl="1"/>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Therefore, the US department of Labor conducts surveys called CPS (Current Population Surveys) in order to account for the needed cumulative totals. </a:t>
            </a:r>
          </a:p>
          <a:p>
            <a:pPr marL="457200" lvl="1" indent="0">
              <a:buNone/>
            </a:pPr>
            <a:endParaRPr lang="en-US" sz="1600" dirty="0">
              <a:latin typeface="Arial" panose="020B0604020202020204" pitchFamily="34" charset="0"/>
              <a:cs typeface="Arial" panose="020B0604020202020204" pitchFamily="34" charset="0"/>
            </a:endParaRPr>
          </a:p>
          <a:p>
            <a:pPr marL="457200" lvl="1" indent="0">
              <a:buNone/>
            </a:pPr>
            <a:r>
              <a:rPr lang="en-US" sz="1600" b="1" dirty="0">
                <a:latin typeface="Arial" panose="020B0604020202020204" pitchFamily="34" charset="0"/>
                <a:cs typeface="Arial" panose="020B0604020202020204" pitchFamily="34" charset="0"/>
              </a:rPr>
              <a:t>    https://www.bls.gov/cps/</a:t>
            </a:r>
          </a:p>
          <a:p>
            <a:pPr lvl="1"/>
            <a:endParaRPr lang="en-US" sz="16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In our data analysis we normalized the total incident amounts reported (in the thousands), by the total given population (in the thousands)</a:t>
            </a:r>
          </a:p>
          <a:p>
            <a:pPr lvl="1"/>
            <a:endParaRPr lang="en-US" sz="1600" dirty="0">
              <a:latin typeface="Arial" panose="020B0604020202020204" pitchFamily="34" charset="0"/>
              <a:cs typeface="Arial" panose="020B0604020202020204" pitchFamily="34" charset="0"/>
            </a:endParaRPr>
          </a:p>
          <a:p>
            <a:pPr marL="457200" lvl="1" indent="0">
              <a:buNone/>
            </a:pPr>
            <a:r>
              <a:rPr lang="en-US" sz="1600" b="1" dirty="0">
                <a:latin typeface="Arial" panose="020B0604020202020204" pitchFamily="34" charset="0"/>
                <a:cs typeface="Arial" panose="020B0604020202020204" pitchFamily="34" charset="0"/>
              </a:rPr>
              <a:t>Therefore, the values that we are analyzing would be probabilities of injuries and fatalities for each industry for a given independent variable.</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b="1" dirty="0" smtClean="0">
                <a:latin typeface="Arial" panose="020B0604020202020204" pitchFamily="34" charset="0"/>
                <a:cs typeface="Arial" panose="020B0604020202020204" pitchFamily="34" charset="0"/>
              </a:rPr>
              <a:t>		                Total Fatalities or Injuries (occupation and (gender or age or race) )</a:t>
            </a:r>
          </a:p>
          <a:p>
            <a:pPr marL="0" indent="0">
              <a:buNone/>
            </a:pPr>
            <a:r>
              <a:rPr lang="en-US" sz="1600" b="1" dirty="0">
                <a:latin typeface="Arial" panose="020B0604020202020204" pitchFamily="34" charset="0"/>
                <a:cs typeface="Arial" panose="020B0604020202020204" pitchFamily="34" charset="0"/>
              </a:rPr>
              <a:t> </a:t>
            </a:r>
            <a:r>
              <a:rPr lang="en-US" sz="1600" b="1" dirty="0" smtClean="0">
                <a:latin typeface="Arial" panose="020B0604020202020204" pitchFamily="34" charset="0"/>
                <a:cs typeface="Arial" panose="020B0604020202020204" pitchFamily="34" charset="0"/>
              </a:rPr>
              <a:t>           Probability   =               ------------------------------------------------------------------------------------------</a:t>
            </a:r>
          </a:p>
          <a:p>
            <a:pPr marL="0" indent="0">
              <a:buNone/>
            </a:pPr>
            <a:r>
              <a:rPr lang="en-US" sz="1600" b="1" dirty="0">
                <a:latin typeface="Arial" panose="020B0604020202020204" pitchFamily="34" charset="0"/>
                <a:cs typeface="Arial" panose="020B0604020202020204" pitchFamily="34" charset="0"/>
              </a:rPr>
              <a:t> </a:t>
            </a:r>
            <a:r>
              <a:rPr lang="en-US" sz="1600" b="1" dirty="0" smtClean="0">
                <a:latin typeface="Arial" panose="020B0604020202020204" pitchFamily="34" charset="0"/>
                <a:cs typeface="Arial" panose="020B0604020202020204" pitchFamily="34" charset="0"/>
              </a:rPr>
              <a:t>                                                Total population for </a:t>
            </a:r>
            <a:r>
              <a:rPr lang="en-US" sz="1600" b="1" dirty="0">
                <a:latin typeface="Arial" panose="020B0604020202020204" pitchFamily="34" charset="0"/>
                <a:cs typeface="Arial" panose="020B0604020202020204" pitchFamily="34" charset="0"/>
              </a:rPr>
              <a:t>given occupation and (gender or age or race)</a:t>
            </a: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4868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978"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5694" y="22439"/>
            <a:ext cx="2194564" cy="2340869"/>
          </a:xfrm>
          <a:prstGeom prst="rect">
            <a:avLst/>
          </a:prstGeom>
        </p:spPr>
      </p:pic>
    </p:spTree>
    <p:extLst>
      <p:ext uri="{BB962C8B-B14F-4D97-AF65-F5344CB8AC3E}">
        <p14:creationId xmlns:p14="http://schemas.microsoft.com/office/powerpoint/2010/main" val="3045508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981"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4864" y="14127"/>
            <a:ext cx="2194564" cy="2340869"/>
          </a:xfrm>
          <a:prstGeom prst="rect">
            <a:avLst/>
          </a:prstGeom>
        </p:spPr>
      </p:pic>
    </p:spTree>
    <p:extLst>
      <p:ext uri="{BB962C8B-B14F-4D97-AF65-F5344CB8AC3E}">
        <p14:creationId xmlns:p14="http://schemas.microsoft.com/office/powerpoint/2010/main" val="188078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48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8363" y="0"/>
            <a:ext cx="2194564" cy="2340869"/>
          </a:xfrm>
          <a:prstGeom prst="rect">
            <a:avLst/>
          </a:prstGeom>
        </p:spPr>
      </p:pic>
    </p:spTree>
    <p:extLst>
      <p:ext uri="{BB962C8B-B14F-4D97-AF65-F5344CB8AC3E}">
        <p14:creationId xmlns:p14="http://schemas.microsoft.com/office/powerpoint/2010/main" val="15940738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731"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1614" y="24939"/>
            <a:ext cx="2194564" cy="2340869"/>
          </a:xfrm>
          <a:prstGeom prst="rect">
            <a:avLst/>
          </a:prstGeom>
        </p:spPr>
      </p:pic>
    </p:spTree>
    <p:extLst>
      <p:ext uri="{BB962C8B-B14F-4D97-AF65-F5344CB8AC3E}">
        <p14:creationId xmlns:p14="http://schemas.microsoft.com/office/powerpoint/2010/main" val="21159349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167"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0050" y="16626"/>
            <a:ext cx="2194564" cy="2340869"/>
          </a:xfrm>
          <a:prstGeom prst="rect">
            <a:avLst/>
          </a:prstGeom>
        </p:spPr>
      </p:pic>
    </p:spTree>
    <p:extLst>
      <p:ext uri="{BB962C8B-B14F-4D97-AF65-F5344CB8AC3E}">
        <p14:creationId xmlns:p14="http://schemas.microsoft.com/office/powerpoint/2010/main" val="14319433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417"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3300" y="24939"/>
            <a:ext cx="2176276" cy="2340869"/>
          </a:xfrm>
          <a:prstGeom prst="rect">
            <a:avLst/>
          </a:prstGeom>
        </p:spPr>
      </p:pic>
    </p:spTree>
    <p:extLst>
      <p:ext uri="{BB962C8B-B14F-4D97-AF65-F5344CB8AC3E}">
        <p14:creationId xmlns:p14="http://schemas.microsoft.com/office/powerpoint/2010/main" val="18548472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2308324"/>
          </a:xfrm>
          <a:prstGeom prst="rect">
            <a:avLst/>
          </a:prstGeom>
          <a:noFill/>
        </p:spPr>
        <p:txBody>
          <a:bodyPr wrap="none" rtlCol="0">
            <a:spAutoFit/>
          </a:bodyPr>
          <a:lstStyle/>
          <a:p>
            <a:r>
              <a:rPr lang="en-US" sz="4800" b="1" dirty="0"/>
              <a:t>BOX PLOTS</a:t>
            </a:r>
          </a:p>
          <a:p>
            <a:pPr algn="ctr"/>
            <a:r>
              <a:rPr lang="en-US" sz="4800" b="1" dirty="0"/>
              <a:t>NF_RACE</a:t>
            </a:r>
          </a:p>
          <a:p>
            <a:pPr algn="ctr"/>
            <a:r>
              <a:rPr lang="en-US" sz="4800" b="1" dirty="0"/>
              <a:t>(injuries)</a:t>
            </a:r>
          </a:p>
        </p:txBody>
      </p:sp>
    </p:spTree>
    <p:extLst>
      <p:ext uri="{BB962C8B-B14F-4D97-AF65-F5344CB8AC3E}">
        <p14:creationId xmlns:p14="http://schemas.microsoft.com/office/powerpoint/2010/main" val="9586889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517" y="0"/>
            <a:ext cx="6864941"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9458" y="30752"/>
            <a:ext cx="2121412" cy="2340869"/>
          </a:xfrm>
          <a:prstGeom prst="rect">
            <a:avLst/>
          </a:prstGeom>
        </p:spPr>
      </p:pic>
    </p:spTree>
    <p:extLst>
      <p:ext uri="{BB962C8B-B14F-4D97-AF65-F5344CB8AC3E}">
        <p14:creationId xmlns:p14="http://schemas.microsoft.com/office/powerpoint/2010/main" val="117502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009" y="0"/>
            <a:ext cx="6864941"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3950" y="66502"/>
            <a:ext cx="3127254" cy="2340869"/>
          </a:xfrm>
          <a:prstGeom prst="rect">
            <a:avLst/>
          </a:prstGeom>
        </p:spPr>
      </p:pic>
    </p:spTree>
    <p:extLst>
      <p:ext uri="{BB962C8B-B14F-4D97-AF65-F5344CB8AC3E}">
        <p14:creationId xmlns:p14="http://schemas.microsoft.com/office/powerpoint/2010/main" val="41273325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233"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116" y="24939"/>
            <a:ext cx="2121412" cy="2340869"/>
          </a:xfrm>
          <a:prstGeom prst="rect">
            <a:avLst/>
          </a:prstGeom>
        </p:spPr>
      </p:pic>
    </p:spTree>
    <p:extLst>
      <p:ext uri="{BB962C8B-B14F-4D97-AF65-F5344CB8AC3E}">
        <p14:creationId xmlns:p14="http://schemas.microsoft.com/office/powerpoint/2010/main" val="2887136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DATA STORAGE</a:t>
            </a:r>
          </a:p>
        </p:txBody>
      </p:sp>
    </p:spTree>
    <p:extLst>
      <p:ext uri="{BB962C8B-B14F-4D97-AF65-F5344CB8AC3E}">
        <p14:creationId xmlns:p14="http://schemas.microsoft.com/office/powerpoint/2010/main" val="376963437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6580" y="22440"/>
            <a:ext cx="2340869" cy="234086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890" y="0"/>
            <a:ext cx="6864941" cy="6858000"/>
          </a:xfrm>
          <a:prstGeom prst="rect">
            <a:avLst/>
          </a:prstGeom>
        </p:spPr>
      </p:pic>
    </p:spTree>
    <p:extLst>
      <p:ext uri="{BB962C8B-B14F-4D97-AF65-F5344CB8AC3E}">
        <p14:creationId xmlns:p14="http://schemas.microsoft.com/office/powerpoint/2010/main" val="26164959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43126" y="2909454"/>
            <a:ext cx="5548570" cy="1569660"/>
          </a:xfrm>
          <a:prstGeom prst="rect">
            <a:avLst/>
          </a:prstGeom>
          <a:noFill/>
        </p:spPr>
        <p:txBody>
          <a:bodyPr wrap="none" rtlCol="0">
            <a:spAutoFit/>
          </a:bodyPr>
          <a:lstStyle/>
          <a:p>
            <a:pPr algn="ctr"/>
            <a:r>
              <a:rPr lang="en-US" sz="4800" b="1" dirty="0"/>
              <a:t>Fatality correlations </a:t>
            </a:r>
          </a:p>
          <a:p>
            <a:pPr algn="ctr"/>
            <a:r>
              <a:rPr lang="en-US" sz="4800" b="1" dirty="0"/>
              <a:t>To Injuries</a:t>
            </a:r>
          </a:p>
        </p:txBody>
      </p:sp>
    </p:spTree>
    <p:extLst>
      <p:ext uri="{BB962C8B-B14F-4D97-AF65-F5344CB8AC3E}">
        <p14:creationId xmlns:p14="http://schemas.microsoft.com/office/powerpoint/2010/main" val="36177732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line&#10;&#10;Description automatically generated">
            <a:extLst>
              <a:ext uri="{FF2B5EF4-FFF2-40B4-BE49-F238E27FC236}">
                <a16:creationId xmlns:a16="http://schemas.microsoft.com/office/drawing/2014/main" id="{6A34F510-58B3-BA79-70CD-23903F4528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70964"/>
            <a:ext cx="12192000" cy="2316071"/>
          </a:xfrm>
          <a:prstGeom prst="rect">
            <a:avLst/>
          </a:prstGeom>
        </p:spPr>
      </p:pic>
      <p:sp>
        <p:nvSpPr>
          <p:cNvPr id="6" name="TextBox 5">
            <a:extLst>
              <a:ext uri="{FF2B5EF4-FFF2-40B4-BE49-F238E27FC236}">
                <a16:creationId xmlns:a16="http://schemas.microsoft.com/office/drawing/2014/main" id="{B0978EF1-38AC-2159-27DF-A2D601E68137}"/>
              </a:ext>
            </a:extLst>
          </p:cNvPr>
          <p:cNvSpPr txBox="1"/>
          <p:nvPr/>
        </p:nvSpPr>
        <p:spPr>
          <a:xfrm>
            <a:off x="2794206" y="4817379"/>
            <a:ext cx="5893536" cy="923330"/>
          </a:xfrm>
          <a:prstGeom prst="rect">
            <a:avLst/>
          </a:prstGeom>
          <a:noFill/>
        </p:spPr>
        <p:txBody>
          <a:bodyPr wrap="none" rtlCol="0">
            <a:spAutoFit/>
          </a:bodyPr>
          <a:lstStyle/>
          <a:p>
            <a:r>
              <a:rPr lang="en-US" dirty="0" smtClean="0"/>
              <a:t>Note: </a:t>
            </a:r>
          </a:p>
          <a:p>
            <a:r>
              <a:rPr lang="en-US" dirty="0" smtClean="0"/>
              <a:t>Since there are </a:t>
            </a:r>
            <a:r>
              <a:rPr lang="en-US" dirty="0"/>
              <a:t>t</a:t>
            </a:r>
            <a:r>
              <a:rPr lang="en-US" dirty="0" smtClean="0"/>
              <a:t>o </a:t>
            </a:r>
            <a:r>
              <a:rPr lang="en-US" dirty="0"/>
              <a:t>many correlations, </a:t>
            </a:r>
            <a:r>
              <a:rPr lang="en-US" dirty="0" smtClean="0"/>
              <a:t>the correlations will be </a:t>
            </a:r>
          </a:p>
          <a:p>
            <a:r>
              <a:rPr lang="en-US" dirty="0" smtClean="0"/>
              <a:t>broken </a:t>
            </a:r>
            <a:r>
              <a:rPr lang="en-US" dirty="0"/>
              <a:t>down in </a:t>
            </a:r>
            <a:r>
              <a:rPr lang="en-US" dirty="0" smtClean="0"/>
              <a:t>the subsequent </a:t>
            </a:r>
            <a:r>
              <a:rPr lang="en-US" dirty="0"/>
              <a:t>pages</a:t>
            </a:r>
          </a:p>
        </p:txBody>
      </p:sp>
    </p:spTree>
    <p:extLst>
      <p:ext uri="{BB962C8B-B14F-4D97-AF65-F5344CB8AC3E}">
        <p14:creationId xmlns:p14="http://schemas.microsoft.com/office/powerpoint/2010/main" val="27842795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804356" y="2935111"/>
            <a:ext cx="5058372" cy="646331"/>
          </a:xfrm>
          <a:prstGeom prst="rect">
            <a:avLst/>
          </a:prstGeom>
          <a:noFill/>
        </p:spPr>
        <p:txBody>
          <a:bodyPr wrap="none" rtlCol="0">
            <a:spAutoFit/>
          </a:bodyPr>
          <a:lstStyle/>
          <a:p>
            <a:r>
              <a:rPr lang="en-US" sz="3600" b="1" dirty="0"/>
              <a:t>CORRELATIONS - GENDER</a:t>
            </a:r>
          </a:p>
        </p:txBody>
      </p:sp>
    </p:spTree>
    <p:extLst>
      <p:ext uri="{BB962C8B-B14F-4D97-AF65-F5344CB8AC3E}">
        <p14:creationId xmlns:p14="http://schemas.microsoft.com/office/powerpoint/2010/main" val="6033637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1FE79D-BBC5-D1A7-C2F5-744456158FD0}"/>
              </a:ext>
            </a:extLst>
          </p:cNvPr>
          <p:cNvPicPr>
            <a:picLocks noChangeAspect="1"/>
          </p:cNvPicPr>
          <p:nvPr/>
        </p:nvPicPr>
        <p:blipFill>
          <a:blip r:embed="rId2"/>
          <a:stretch>
            <a:fillRect/>
          </a:stretch>
        </p:blipFill>
        <p:spPr>
          <a:xfrm>
            <a:off x="2275861" y="0"/>
            <a:ext cx="3666590" cy="6858000"/>
          </a:xfrm>
          <a:prstGeom prst="rect">
            <a:avLst/>
          </a:prstGeom>
        </p:spPr>
      </p:pic>
      <p:pic>
        <p:nvPicPr>
          <p:cNvPr id="13" name="Picture 12">
            <a:extLst>
              <a:ext uri="{FF2B5EF4-FFF2-40B4-BE49-F238E27FC236}">
                <a16:creationId xmlns:a16="http://schemas.microsoft.com/office/drawing/2014/main" id="{FDD9A46A-3C03-993C-4590-172C64900D1F}"/>
              </a:ext>
            </a:extLst>
          </p:cNvPr>
          <p:cNvPicPr>
            <a:picLocks noChangeAspect="1"/>
          </p:cNvPicPr>
          <p:nvPr/>
        </p:nvPicPr>
        <p:blipFill>
          <a:blip r:embed="rId3"/>
          <a:stretch>
            <a:fillRect/>
          </a:stretch>
        </p:blipFill>
        <p:spPr>
          <a:xfrm>
            <a:off x="6249551" y="11289"/>
            <a:ext cx="3846678" cy="6858000"/>
          </a:xfrm>
          <a:prstGeom prst="rect">
            <a:avLst/>
          </a:prstGeom>
        </p:spPr>
      </p:pic>
    </p:spTree>
    <p:extLst>
      <p:ext uri="{BB962C8B-B14F-4D97-AF65-F5344CB8AC3E}">
        <p14:creationId xmlns:p14="http://schemas.microsoft.com/office/powerpoint/2010/main" val="36848069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252831" cy="646331"/>
          </a:xfrm>
          <a:prstGeom prst="rect">
            <a:avLst/>
          </a:prstGeom>
          <a:noFill/>
        </p:spPr>
        <p:txBody>
          <a:bodyPr wrap="none" rtlCol="0">
            <a:spAutoFit/>
          </a:bodyPr>
          <a:lstStyle/>
          <a:p>
            <a:r>
              <a:rPr lang="en-US" sz="3600" b="1" dirty="0"/>
              <a:t>CORRELATIONS - AGE</a:t>
            </a:r>
          </a:p>
        </p:txBody>
      </p:sp>
    </p:spTree>
    <p:extLst>
      <p:ext uri="{BB962C8B-B14F-4D97-AF65-F5344CB8AC3E}">
        <p14:creationId xmlns:p14="http://schemas.microsoft.com/office/powerpoint/2010/main" val="16104616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523815-68D6-7AF8-671E-CC2D0F59AD5D}"/>
              </a:ext>
            </a:extLst>
          </p:cNvPr>
          <p:cNvPicPr>
            <a:picLocks noChangeAspect="1"/>
          </p:cNvPicPr>
          <p:nvPr/>
        </p:nvPicPr>
        <p:blipFill>
          <a:blip r:embed="rId2"/>
          <a:stretch>
            <a:fillRect/>
          </a:stretch>
        </p:blipFill>
        <p:spPr>
          <a:xfrm>
            <a:off x="940266" y="0"/>
            <a:ext cx="10446935" cy="6858000"/>
          </a:xfrm>
          <a:prstGeom prst="rect">
            <a:avLst/>
          </a:prstGeom>
        </p:spPr>
      </p:pic>
    </p:spTree>
    <p:extLst>
      <p:ext uri="{BB962C8B-B14F-4D97-AF65-F5344CB8AC3E}">
        <p14:creationId xmlns:p14="http://schemas.microsoft.com/office/powerpoint/2010/main" val="240448265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6BAD6-7DAE-8985-FD6F-036432F16041}"/>
              </a:ext>
            </a:extLst>
          </p:cNvPr>
          <p:cNvPicPr>
            <a:picLocks noChangeAspect="1"/>
          </p:cNvPicPr>
          <p:nvPr/>
        </p:nvPicPr>
        <p:blipFill>
          <a:blip r:embed="rId2"/>
          <a:stretch>
            <a:fillRect/>
          </a:stretch>
        </p:blipFill>
        <p:spPr>
          <a:xfrm>
            <a:off x="671461" y="0"/>
            <a:ext cx="10849077" cy="6858000"/>
          </a:xfrm>
          <a:prstGeom prst="rect">
            <a:avLst/>
          </a:prstGeom>
        </p:spPr>
      </p:pic>
    </p:spTree>
    <p:extLst>
      <p:ext uri="{BB962C8B-B14F-4D97-AF65-F5344CB8AC3E}">
        <p14:creationId xmlns:p14="http://schemas.microsoft.com/office/powerpoint/2010/main" val="35467691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5110438" cy="646331"/>
          </a:xfrm>
          <a:prstGeom prst="rect">
            <a:avLst/>
          </a:prstGeom>
          <a:noFill/>
        </p:spPr>
        <p:txBody>
          <a:bodyPr wrap="none" rtlCol="0">
            <a:spAutoFit/>
          </a:bodyPr>
          <a:lstStyle/>
          <a:p>
            <a:r>
              <a:rPr lang="en-US" sz="3600" b="1" dirty="0"/>
              <a:t>CORRELATIONS – NATURE</a:t>
            </a:r>
          </a:p>
        </p:txBody>
      </p:sp>
    </p:spTree>
    <p:extLst>
      <p:ext uri="{BB962C8B-B14F-4D97-AF65-F5344CB8AC3E}">
        <p14:creationId xmlns:p14="http://schemas.microsoft.com/office/powerpoint/2010/main" val="6142686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8E8EFF-E900-AA37-7061-03C65B3EF152}"/>
              </a:ext>
            </a:extLst>
          </p:cNvPr>
          <p:cNvPicPr>
            <a:picLocks noChangeAspect="1"/>
          </p:cNvPicPr>
          <p:nvPr/>
        </p:nvPicPr>
        <p:blipFill>
          <a:blip r:embed="rId2"/>
          <a:stretch>
            <a:fillRect/>
          </a:stretch>
        </p:blipFill>
        <p:spPr>
          <a:xfrm>
            <a:off x="256798" y="110071"/>
            <a:ext cx="11678404" cy="6637858"/>
          </a:xfrm>
          <a:prstGeom prst="rect">
            <a:avLst/>
          </a:prstGeom>
        </p:spPr>
      </p:pic>
    </p:spTree>
    <p:extLst>
      <p:ext uri="{BB962C8B-B14F-4D97-AF65-F5344CB8AC3E}">
        <p14:creationId xmlns:p14="http://schemas.microsoft.com/office/powerpoint/2010/main" val="3036318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Repository Location</a:t>
            </a:r>
            <a:endParaRPr lang="en-US" sz="2000" b="1" dirty="0">
              <a:solidFill>
                <a:schemeClr val="bg1"/>
              </a:solidFill>
              <a:latin typeface="Arial" panose="020B0604020202020204" pitchFamily="34" charset="0"/>
              <a:cs typeface="Arial" panose="020B0604020202020204" pitchFamily="34" charset="0"/>
            </a:endParaRPr>
          </a:p>
        </p:txBody>
      </p:sp>
      <p:sp>
        <p:nvSpPr>
          <p:cNvPr id="6" name="Content Placeholder 2"/>
          <p:cNvSpPr>
            <a:spLocks noGrp="1"/>
          </p:cNvSpPr>
          <p:nvPr>
            <p:ph idx="1"/>
          </p:nvPr>
        </p:nvSpPr>
        <p:spPr>
          <a:xfrm>
            <a:off x="273083" y="1244539"/>
            <a:ext cx="10790334" cy="897441"/>
          </a:xfrm>
        </p:spPr>
        <p:txBody>
          <a:bodyPr>
            <a:noAutofit/>
          </a:bodyPr>
          <a:lstStyle/>
          <a:p>
            <a:pPr marL="0" indent="0">
              <a:buNone/>
            </a:pPr>
            <a:r>
              <a:rPr lang="en-US" sz="1400" dirty="0">
                <a:latin typeface="Arial" panose="020B0604020202020204" pitchFamily="34" charset="0"/>
                <a:cs typeface="Arial" panose="020B0604020202020204" pitchFamily="34" charset="0"/>
              </a:rPr>
              <a:t>All DATA is kept in the GITHUB depository located in the link above. </a:t>
            </a:r>
          </a:p>
          <a:p>
            <a:pPr marL="0" indent="0">
              <a:buNone/>
            </a:pPr>
            <a:r>
              <a:rPr lang="en-US" sz="1400" dirty="0">
                <a:latin typeface="Arial" panose="020B0604020202020204" pitchFamily="34" charset="0"/>
                <a:cs typeface="Arial" panose="020B0604020202020204" pitchFamily="34" charset="0"/>
              </a:rPr>
              <a:t>The SCRIPTS  folder contains the analysis and (RESULTS) for each variable where the graphs are also embed and located within the program itself, or within the PLOTS directory.</a:t>
            </a:r>
          </a:p>
        </p:txBody>
      </p:sp>
      <p:sp>
        <p:nvSpPr>
          <p:cNvPr id="7" name="TextBox 6"/>
          <p:cNvSpPr txBox="1"/>
          <p:nvPr/>
        </p:nvSpPr>
        <p:spPr>
          <a:xfrm>
            <a:off x="1441022" y="3353201"/>
            <a:ext cx="666208" cy="369332"/>
          </a:xfrm>
          <a:prstGeom prst="rect">
            <a:avLst/>
          </a:prstGeom>
          <a:noFill/>
        </p:spPr>
        <p:txBody>
          <a:bodyPr wrap="none" rtlCol="0">
            <a:spAutoFit/>
          </a:bodyPr>
          <a:lstStyle/>
          <a:p>
            <a:r>
              <a:rPr lang="en-US" dirty="0"/>
              <a:t>DATA</a:t>
            </a:r>
          </a:p>
        </p:txBody>
      </p:sp>
      <p:sp>
        <p:nvSpPr>
          <p:cNvPr id="8" name="TextBox 7"/>
          <p:cNvSpPr txBox="1"/>
          <p:nvPr/>
        </p:nvSpPr>
        <p:spPr>
          <a:xfrm>
            <a:off x="1416210" y="4112752"/>
            <a:ext cx="931089" cy="369332"/>
          </a:xfrm>
          <a:prstGeom prst="rect">
            <a:avLst/>
          </a:prstGeom>
          <a:noFill/>
        </p:spPr>
        <p:txBody>
          <a:bodyPr wrap="none" rtlCol="0">
            <a:spAutoFit/>
          </a:bodyPr>
          <a:lstStyle/>
          <a:p>
            <a:r>
              <a:rPr lang="en-US" dirty="0"/>
              <a:t>SCRIPTS</a:t>
            </a:r>
          </a:p>
        </p:txBody>
      </p:sp>
      <p:cxnSp>
        <p:nvCxnSpPr>
          <p:cNvPr id="10" name="Straight Arrow Connector 9"/>
          <p:cNvCxnSpPr/>
          <p:nvPr/>
        </p:nvCxnSpPr>
        <p:spPr>
          <a:xfrm>
            <a:off x="2360845" y="3604470"/>
            <a:ext cx="973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40297" y="4282298"/>
            <a:ext cx="9770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69617" y="657721"/>
            <a:ext cx="4633320" cy="338554"/>
          </a:xfrm>
          <a:prstGeom prst="rect">
            <a:avLst/>
          </a:prstGeom>
          <a:noFill/>
        </p:spPr>
        <p:txBody>
          <a:bodyPr wrap="none" rtlCol="0">
            <a:spAutoFit/>
          </a:bodyPr>
          <a:lstStyle/>
          <a:p>
            <a:r>
              <a:rPr lang="en-US" sz="1600" b="1" dirty="0">
                <a:solidFill>
                  <a:schemeClr val="bg1"/>
                </a:solidFill>
                <a:hlinkClick r:id="rId2"/>
              </a:rPr>
              <a:t>https://github.com/ehsintegration/yfd-phd-bls-data</a:t>
            </a:r>
            <a:endParaRPr lang="en-US" sz="1600" dirty="0"/>
          </a:p>
        </p:txBody>
      </p:sp>
      <p:pic>
        <p:nvPicPr>
          <p:cNvPr id="3" name="Picture 2"/>
          <p:cNvPicPr>
            <a:picLocks noChangeAspect="1"/>
          </p:cNvPicPr>
          <p:nvPr/>
        </p:nvPicPr>
        <p:blipFill>
          <a:blip r:embed="rId3"/>
          <a:stretch>
            <a:fillRect/>
          </a:stretch>
        </p:blipFill>
        <p:spPr>
          <a:xfrm>
            <a:off x="3468342" y="1957274"/>
            <a:ext cx="8263793" cy="4900726"/>
          </a:xfrm>
          <a:prstGeom prst="rect">
            <a:avLst/>
          </a:prstGeom>
        </p:spPr>
      </p:pic>
      <p:sp>
        <p:nvSpPr>
          <p:cNvPr id="13" name="TextBox 12"/>
          <p:cNvSpPr txBox="1"/>
          <p:nvPr/>
        </p:nvSpPr>
        <p:spPr>
          <a:xfrm>
            <a:off x="1439314" y="3711081"/>
            <a:ext cx="758926" cy="369332"/>
          </a:xfrm>
          <a:prstGeom prst="rect">
            <a:avLst/>
          </a:prstGeom>
          <a:noFill/>
        </p:spPr>
        <p:txBody>
          <a:bodyPr wrap="none" rtlCol="0">
            <a:spAutoFit/>
          </a:bodyPr>
          <a:lstStyle/>
          <a:p>
            <a:r>
              <a:rPr lang="en-US" dirty="0"/>
              <a:t>PLOTS</a:t>
            </a:r>
          </a:p>
        </p:txBody>
      </p:sp>
      <p:cxnSp>
        <p:nvCxnSpPr>
          <p:cNvPr id="15" name="Straight Arrow Connector 14"/>
          <p:cNvCxnSpPr/>
          <p:nvPr/>
        </p:nvCxnSpPr>
        <p:spPr>
          <a:xfrm>
            <a:off x="2338583" y="3931528"/>
            <a:ext cx="973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3E4F717-B1FD-43B1-8303-3247F5E07D6D}"/>
              </a:ext>
            </a:extLst>
          </p:cNvPr>
          <p:cNvSpPr/>
          <p:nvPr/>
        </p:nvSpPr>
        <p:spPr>
          <a:xfrm>
            <a:off x="3468342" y="6571318"/>
            <a:ext cx="2876108"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2</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GITHUB repository location.  </a:t>
            </a:r>
          </a:p>
        </p:txBody>
      </p:sp>
    </p:spTree>
    <p:extLst>
      <p:ext uri="{BB962C8B-B14F-4D97-AF65-F5344CB8AC3E}">
        <p14:creationId xmlns:p14="http://schemas.microsoft.com/office/powerpoint/2010/main" val="239158003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99BFAF-913E-98AC-D8B8-F6FAFC3B3228}"/>
              </a:ext>
            </a:extLst>
          </p:cNvPr>
          <p:cNvPicPr>
            <a:picLocks noChangeAspect="1"/>
          </p:cNvPicPr>
          <p:nvPr/>
        </p:nvPicPr>
        <p:blipFill>
          <a:blip r:embed="rId2"/>
          <a:stretch>
            <a:fillRect/>
          </a:stretch>
        </p:blipFill>
        <p:spPr>
          <a:xfrm>
            <a:off x="200941" y="225778"/>
            <a:ext cx="11790117" cy="6406444"/>
          </a:xfrm>
          <a:prstGeom prst="rect">
            <a:avLst/>
          </a:prstGeom>
        </p:spPr>
      </p:pic>
    </p:spTree>
    <p:extLst>
      <p:ext uri="{BB962C8B-B14F-4D97-AF65-F5344CB8AC3E}">
        <p14:creationId xmlns:p14="http://schemas.microsoft.com/office/powerpoint/2010/main" val="60790584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549643" cy="646331"/>
          </a:xfrm>
          <a:prstGeom prst="rect">
            <a:avLst/>
          </a:prstGeom>
          <a:noFill/>
        </p:spPr>
        <p:txBody>
          <a:bodyPr wrap="none" rtlCol="0">
            <a:spAutoFit/>
          </a:bodyPr>
          <a:lstStyle/>
          <a:p>
            <a:r>
              <a:rPr lang="en-US" sz="3600" b="1" dirty="0"/>
              <a:t>CORRELATIONS – RACE</a:t>
            </a:r>
          </a:p>
        </p:txBody>
      </p:sp>
    </p:spTree>
    <p:extLst>
      <p:ext uri="{BB962C8B-B14F-4D97-AF65-F5344CB8AC3E}">
        <p14:creationId xmlns:p14="http://schemas.microsoft.com/office/powerpoint/2010/main" val="25582071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02AE4-95C0-1262-F7FC-A4039463421A}"/>
              </a:ext>
            </a:extLst>
          </p:cNvPr>
          <p:cNvPicPr>
            <a:picLocks noChangeAspect="1"/>
          </p:cNvPicPr>
          <p:nvPr/>
        </p:nvPicPr>
        <p:blipFill>
          <a:blip r:embed="rId2"/>
          <a:stretch>
            <a:fillRect/>
          </a:stretch>
        </p:blipFill>
        <p:spPr>
          <a:xfrm>
            <a:off x="508286" y="129822"/>
            <a:ext cx="11175428" cy="6598356"/>
          </a:xfrm>
          <a:prstGeom prst="rect">
            <a:avLst/>
          </a:prstGeom>
        </p:spPr>
      </p:pic>
    </p:spTree>
    <p:extLst>
      <p:ext uri="{BB962C8B-B14F-4D97-AF65-F5344CB8AC3E}">
        <p14:creationId xmlns:p14="http://schemas.microsoft.com/office/powerpoint/2010/main" val="6905876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3F27FF-603E-D024-3EA5-B56EAD1DC764}"/>
              </a:ext>
            </a:extLst>
          </p:cNvPr>
          <p:cNvPicPr>
            <a:picLocks noChangeAspect="1"/>
          </p:cNvPicPr>
          <p:nvPr/>
        </p:nvPicPr>
        <p:blipFill>
          <a:blip r:embed="rId2"/>
          <a:stretch>
            <a:fillRect/>
          </a:stretch>
        </p:blipFill>
        <p:spPr>
          <a:xfrm>
            <a:off x="636913" y="284004"/>
            <a:ext cx="11193842" cy="6289991"/>
          </a:xfrm>
          <a:prstGeom prst="rect">
            <a:avLst/>
          </a:prstGeom>
        </p:spPr>
      </p:pic>
    </p:spTree>
    <p:extLst>
      <p:ext uri="{BB962C8B-B14F-4D97-AF65-F5344CB8AC3E}">
        <p14:creationId xmlns:p14="http://schemas.microsoft.com/office/powerpoint/2010/main" val="239595004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801892" cy="646331"/>
          </a:xfrm>
          <a:prstGeom prst="rect">
            <a:avLst/>
          </a:prstGeom>
          <a:noFill/>
        </p:spPr>
        <p:txBody>
          <a:bodyPr wrap="none" rtlCol="0">
            <a:spAutoFit/>
          </a:bodyPr>
          <a:lstStyle/>
          <a:p>
            <a:r>
              <a:rPr lang="en-US" sz="3600" b="1" dirty="0"/>
              <a:t>CORRELATIONS – EVENT</a:t>
            </a:r>
          </a:p>
        </p:txBody>
      </p:sp>
    </p:spTree>
    <p:extLst>
      <p:ext uri="{BB962C8B-B14F-4D97-AF65-F5344CB8AC3E}">
        <p14:creationId xmlns:p14="http://schemas.microsoft.com/office/powerpoint/2010/main" val="13706833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CDFE24-9F66-A825-4EAA-3DA0CC76028E}"/>
              </a:ext>
            </a:extLst>
          </p:cNvPr>
          <p:cNvPicPr>
            <a:picLocks noChangeAspect="1"/>
          </p:cNvPicPr>
          <p:nvPr/>
        </p:nvPicPr>
        <p:blipFill>
          <a:blip r:embed="rId2"/>
          <a:stretch>
            <a:fillRect/>
          </a:stretch>
        </p:blipFill>
        <p:spPr>
          <a:xfrm>
            <a:off x="1532016" y="112888"/>
            <a:ext cx="9328800" cy="6666088"/>
          </a:xfrm>
          <a:prstGeom prst="rect">
            <a:avLst/>
          </a:prstGeom>
        </p:spPr>
      </p:pic>
    </p:spTree>
    <p:extLst>
      <p:ext uri="{BB962C8B-B14F-4D97-AF65-F5344CB8AC3E}">
        <p14:creationId xmlns:p14="http://schemas.microsoft.com/office/powerpoint/2010/main" val="146927452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DEAE65-5E1F-9946-B66C-9914E3CF720C}"/>
              </a:ext>
            </a:extLst>
          </p:cNvPr>
          <p:cNvPicPr>
            <a:picLocks noChangeAspect="1"/>
          </p:cNvPicPr>
          <p:nvPr/>
        </p:nvPicPr>
        <p:blipFill>
          <a:blip r:embed="rId2"/>
          <a:stretch>
            <a:fillRect/>
          </a:stretch>
        </p:blipFill>
        <p:spPr>
          <a:xfrm>
            <a:off x="1210744" y="101601"/>
            <a:ext cx="9815667" cy="6654800"/>
          </a:xfrm>
          <a:prstGeom prst="rect">
            <a:avLst/>
          </a:prstGeom>
        </p:spPr>
      </p:pic>
    </p:spTree>
    <p:extLst>
      <p:ext uri="{BB962C8B-B14F-4D97-AF65-F5344CB8AC3E}">
        <p14:creationId xmlns:p14="http://schemas.microsoft.com/office/powerpoint/2010/main" val="306939835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794582" cy="1200329"/>
          </a:xfrm>
          <a:prstGeom prst="rect">
            <a:avLst/>
          </a:prstGeom>
          <a:noFill/>
        </p:spPr>
        <p:txBody>
          <a:bodyPr wrap="none" rtlCol="0">
            <a:spAutoFit/>
          </a:bodyPr>
          <a:lstStyle/>
          <a:p>
            <a:pPr algn="ctr"/>
            <a:r>
              <a:rPr lang="en-US" sz="3600" b="1" dirty="0"/>
              <a:t>HISPANIC CORRELATION</a:t>
            </a:r>
          </a:p>
          <a:p>
            <a:pPr algn="ctr"/>
            <a:r>
              <a:rPr lang="en-US" sz="3600" b="1" dirty="0"/>
              <a:t>ANALYSIS</a:t>
            </a:r>
          </a:p>
        </p:txBody>
      </p:sp>
    </p:spTree>
    <p:extLst>
      <p:ext uri="{BB962C8B-B14F-4D97-AF65-F5344CB8AC3E}">
        <p14:creationId xmlns:p14="http://schemas.microsoft.com/office/powerpoint/2010/main" val="10702654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FC1C93F9-4077-F271-6D4A-462E5BDBC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373" y="0"/>
            <a:ext cx="7537253" cy="6858000"/>
          </a:xfrm>
          <a:prstGeom prst="rect">
            <a:avLst/>
          </a:prstGeom>
        </p:spPr>
      </p:pic>
      <p:sp>
        <p:nvSpPr>
          <p:cNvPr id="2" name="TextBox 1"/>
          <p:cNvSpPr txBox="1"/>
          <p:nvPr/>
        </p:nvSpPr>
        <p:spPr>
          <a:xfrm>
            <a:off x="432262" y="133004"/>
            <a:ext cx="1018292" cy="369332"/>
          </a:xfrm>
          <a:prstGeom prst="rect">
            <a:avLst/>
          </a:prstGeom>
          <a:noFill/>
        </p:spPr>
        <p:txBody>
          <a:bodyPr wrap="none" rtlCol="0">
            <a:spAutoFit/>
          </a:bodyPr>
          <a:lstStyle/>
          <a:p>
            <a:r>
              <a:rPr lang="en-US" dirty="0" smtClean="0"/>
              <a:t>Fatalities</a:t>
            </a:r>
            <a:endParaRPr lang="en-US" dirty="0"/>
          </a:p>
        </p:txBody>
      </p:sp>
    </p:spTree>
    <p:extLst>
      <p:ext uri="{BB962C8B-B14F-4D97-AF65-F5344CB8AC3E}">
        <p14:creationId xmlns:p14="http://schemas.microsoft.com/office/powerpoint/2010/main" val="32697728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12B56EB-4FC4-0F7C-D105-7337EF971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848" y="203200"/>
            <a:ext cx="6789803" cy="6654800"/>
          </a:xfrm>
          <a:prstGeom prst="rect">
            <a:avLst/>
          </a:prstGeom>
        </p:spPr>
      </p:pic>
      <p:sp>
        <p:nvSpPr>
          <p:cNvPr id="4" name="TextBox 3"/>
          <p:cNvSpPr txBox="1"/>
          <p:nvPr/>
        </p:nvSpPr>
        <p:spPr>
          <a:xfrm>
            <a:off x="415636" y="332510"/>
            <a:ext cx="1146468" cy="369332"/>
          </a:xfrm>
          <a:prstGeom prst="rect">
            <a:avLst/>
          </a:prstGeom>
          <a:noFill/>
        </p:spPr>
        <p:txBody>
          <a:bodyPr wrap="none" rtlCol="0">
            <a:spAutoFit/>
          </a:bodyPr>
          <a:lstStyle/>
          <a:p>
            <a:r>
              <a:rPr lang="en-US" dirty="0" smtClean="0"/>
              <a:t>Injuries ??</a:t>
            </a:r>
            <a:endParaRPr lang="en-US" dirty="0"/>
          </a:p>
        </p:txBody>
      </p:sp>
    </p:spTree>
    <p:extLst>
      <p:ext uri="{BB962C8B-B14F-4D97-AF65-F5344CB8AC3E}">
        <p14:creationId xmlns:p14="http://schemas.microsoft.com/office/powerpoint/2010/main" val="22177516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46759</TotalTime>
  <Words>5864</Words>
  <Application>Microsoft Office PowerPoint</Application>
  <PresentationFormat>Widescreen</PresentationFormat>
  <Paragraphs>878</Paragraphs>
  <Slides>112</Slides>
  <Notes>17</Notes>
  <HiddenSlides>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112</vt:i4>
      </vt:variant>
    </vt:vector>
  </HeadingPairs>
  <TitlesOfParts>
    <vt:vector size="121" baseType="lpstr">
      <vt:lpstr>Arial</vt:lpstr>
      <vt:lpstr>Book Antiqua</vt:lpstr>
      <vt:lpstr>Calibri</vt:lpstr>
      <vt:lpstr>Calibri Light</vt:lpstr>
      <vt:lpstr>Courier New</vt:lpstr>
      <vt:lpstr>Times New Roman</vt:lpstr>
      <vt:lpstr>Wingdings</vt:lpstr>
      <vt:lpstr>Office Theme</vt:lpstr>
      <vt:lpstr>Worksheet</vt:lpstr>
      <vt:lpstr>Relationship between Occupational Injury Probability and Risk Perception in Industry    Committee Update Meeting  2022    Yenny Fariñas Diaz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Approach:  Description of Independent Variables </vt:lpstr>
      <vt:lpstr>Approach:  Description of Dependent Variables </vt:lpstr>
      <vt:lpstr>Approach:  Description of Independent Variables (file names in data repository)</vt:lpstr>
      <vt:lpstr>Approach:  Model </vt:lpstr>
      <vt:lpstr>PowerPoint Presentation</vt:lpstr>
      <vt:lpstr>PowerPoint Presentation</vt:lpstr>
      <vt:lpstr>Next Steps :  Statistical Options Considered </vt:lpstr>
      <vt:lpstr>Next Steps :  Statistical Options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Figures</vt:lpstr>
      <vt:lpstr>Tables</vt:lpstr>
      <vt:lpstr>PowerPoint Presentation</vt:lpstr>
      <vt:lpstr>Timeline (January – Dec 2021)</vt:lpstr>
      <vt:lpstr>PowerPoint Presentation</vt:lpstr>
      <vt:lpstr>PowerPoint Presentation</vt:lpstr>
    </vt:vector>
  </TitlesOfParts>
  <Company>Florida International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Perception_Compliance and Injuries</dc:title>
  <dc:creator>Yenny Farinas Diaz</dc:creator>
  <cp:lastModifiedBy>Yenny Farinas Diaz</cp:lastModifiedBy>
  <cp:revision>423</cp:revision>
  <dcterms:created xsi:type="dcterms:W3CDTF">2017-11-01T18:42:53Z</dcterms:created>
  <dcterms:modified xsi:type="dcterms:W3CDTF">2022-05-18T18:15:47Z</dcterms:modified>
</cp:coreProperties>
</file>